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313" r:id="rId3"/>
    <p:sldId id="314" r:id="rId4"/>
    <p:sldId id="315" r:id="rId5"/>
    <p:sldId id="316" r:id="rId6"/>
    <p:sldId id="317" r:id="rId7"/>
    <p:sldId id="359" r:id="rId8"/>
    <p:sldId id="318" r:id="rId9"/>
    <p:sldId id="360" r:id="rId10"/>
    <p:sldId id="319" r:id="rId11"/>
    <p:sldId id="320" r:id="rId12"/>
    <p:sldId id="321" r:id="rId13"/>
    <p:sldId id="322" r:id="rId14"/>
    <p:sldId id="324" r:id="rId15"/>
    <p:sldId id="325" r:id="rId16"/>
    <p:sldId id="326" r:id="rId17"/>
    <p:sldId id="366" r:id="rId18"/>
    <p:sldId id="323" r:id="rId19"/>
    <p:sldId id="367" r:id="rId20"/>
    <p:sldId id="327" r:id="rId21"/>
    <p:sldId id="328" r:id="rId22"/>
    <p:sldId id="329" r:id="rId23"/>
    <p:sldId id="330" r:id="rId24"/>
    <p:sldId id="372" r:id="rId25"/>
    <p:sldId id="373" r:id="rId26"/>
    <p:sldId id="374" r:id="rId27"/>
    <p:sldId id="375" r:id="rId28"/>
    <p:sldId id="334" r:id="rId29"/>
    <p:sldId id="380" r:id="rId30"/>
    <p:sldId id="381" r:id="rId31"/>
    <p:sldId id="335" r:id="rId32"/>
    <p:sldId id="336" r:id="rId33"/>
    <p:sldId id="337" r:id="rId34"/>
    <p:sldId id="382" r:id="rId35"/>
    <p:sldId id="338" r:id="rId36"/>
    <p:sldId id="339" r:id="rId37"/>
    <p:sldId id="340" r:id="rId38"/>
    <p:sldId id="383" r:id="rId39"/>
    <p:sldId id="384" r:id="rId40"/>
    <p:sldId id="385" r:id="rId41"/>
    <p:sldId id="386" r:id="rId42"/>
    <p:sldId id="341" r:id="rId43"/>
    <p:sldId id="432" r:id="rId44"/>
    <p:sldId id="433" r:id="rId45"/>
    <p:sldId id="434" r:id="rId46"/>
    <p:sldId id="387" r:id="rId47"/>
    <p:sldId id="435" r:id="rId48"/>
    <p:sldId id="343" r:id="rId49"/>
    <p:sldId id="389" r:id="rId50"/>
    <p:sldId id="390" r:id="rId51"/>
    <p:sldId id="391" r:id="rId52"/>
    <p:sldId id="392" r:id="rId53"/>
    <p:sldId id="394" r:id="rId54"/>
    <p:sldId id="395" r:id="rId55"/>
    <p:sldId id="346" r:id="rId56"/>
    <p:sldId id="347" r:id="rId57"/>
    <p:sldId id="348" r:id="rId58"/>
    <p:sldId id="397" r:id="rId59"/>
    <p:sldId id="400" r:id="rId60"/>
    <p:sldId id="404" r:id="rId61"/>
    <p:sldId id="403" r:id="rId62"/>
    <p:sldId id="405" r:id="rId63"/>
    <p:sldId id="408" r:id="rId64"/>
    <p:sldId id="409" r:id="rId65"/>
    <p:sldId id="410" r:id="rId66"/>
    <p:sldId id="411" r:id="rId67"/>
    <p:sldId id="416" r:id="rId68"/>
    <p:sldId id="443" r:id="rId69"/>
    <p:sldId id="349" r:id="rId70"/>
    <p:sldId id="350" r:id="rId71"/>
    <p:sldId id="418" r:id="rId72"/>
    <p:sldId id="351" r:id="rId73"/>
    <p:sldId id="440" r:id="rId74"/>
    <p:sldId id="352" r:id="rId75"/>
    <p:sldId id="353" r:id="rId76"/>
    <p:sldId id="354" r:id="rId77"/>
    <p:sldId id="421" r:id="rId78"/>
    <p:sldId id="355" r:id="rId79"/>
    <p:sldId id="356" r:id="rId80"/>
    <p:sldId id="423" r:id="rId81"/>
    <p:sldId id="357" r:id="rId82"/>
    <p:sldId id="257" r:id="rId83"/>
    <p:sldId id="258" r:id="rId84"/>
    <p:sldId id="259" r:id="rId85"/>
    <p:sldId id="260" r:id="rId86"/>
    <p:sldId id="261" r:id="rId87"/>
    <p:sldId id="262" r:id="rId88"/>
    <p:sldId id="441" r:id="rId89"/>
    <p:sldId id="264" r:id="rId90"/>
    <p:sldId id="425" r:id="rId91"/>
    <p:sldId id="265" r:id="rId92"/>
    <p:sldId id="266" r:id="rId93"/>
    <p:sldId id="267" r:id="rId94"/>
    <p:sldId id="268" r:id="rId95"/>
    <p:sldId id="269" r:id="rId96"/>
    <p:sldId id="427" r:id="rId97"/>
    <p:sldId id="270" r:id="rId98"/>
    <p:sldId id="271" r:id="rId99"/>
    <p:sldId id="273" r:id="rId100"/>
    <p:sldId id="275" r:id="rId101"/>
    <p:sldId id="276" r:id="rId102"/>
    <p:sldId id="277" r:id="rId103"/>
    <p:sldId id="278" r:id="rId104"/>
    <p:sldId id="279" r:id="rId105"/>
    <p:sldId id="280" r:id="rId106"/>
    <p:sldId id="281" r:id="rId107"/>
    <p:sldId id="282" r:id="rId108"/>
    <p:sldId id="438" r:id="rId109"/>
    <p:sldId id="442" r:id="rId110"/>
    <p:sldId id="428" r:id="rId111"/>
    <p:sldId id="429" r:id="rId112"/>
    <p:sldId id="430" r:id="rId113"/>
    <p:sldId id="431" r:id="rId114"/>
    <p:sldId id="436" r:id="rId115"/>
    <p:sldId id="437" r:id="rId116"/>
    <p:sldId id="295" r:id="rId117"/>
    <p:sldId id="296" r:id="rId118"/>
    <p:sldId id="301" r:id="rId119"/>
    <p:sldId id="302" r:id="rId120"/>
    <p:sldId id="303" r:id="rId121"/>
    <p:sldId id="304" r:id="rId122"/>
    <p:sldId id="305" r:id="rId123"/>
    <p:sldId id="306" r:id="rId124"/>
    <p:sldId id="307" r:id="rId125"/>
    <p:sldId id="308" r:id="rId126"/>
    <p:sldId id="309" r:id="rId127"/>
    <p:sldId id="310" r:id="rId128"/>
    <p:sldId id="311" r:id="rId129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  <a:srgbClr val="FF9966"/>
    <a:srgbClr val="FF7C80"/>
    <a:srgbClr val="DDDDDD"/>
    <a:srgbClr val="C0C0C0"/>
    <a:srgbClr val="99FF33"/>
    <a:srgbClr val="FFFF9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365" autoAdjust="0"/>
    <p:restoredTop sz="96017" autoAdjust="0"/>
  </p:normalViewPr>
  <p:slideViewPr>
    <p:cSldViewPr>
      <p:cViewPr varScale="1">
        <p:scale>
          <a:sx n="105" d="100"/>
          <a:sy n="105" d="100"/>
        </p:scale>
        <p:origin x="109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69072"/>
    </p:cViewPr>
  </p:sorterViewPr>
  <p:notesViewPr>
    <p:cSldViewPr>
      <p:cViewPr>
        <p:scale>
          <a:sx n="75" d="100"/>
          <a:sy n="75" d="100"/>
        </p:scale>
        <p:origin x="-1386" y="7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"/>
          <c:y val="7.4144486692015205E-2"/>
          <c:w val="0.65200000000000002"/>
          <c:h val="0.6673003802281368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Shipments</c:v>
                </c:pt>
              </c:strCache>
            </c:strRef>
          </c:tx>
          <c:spPr>
            <a:ln w="13874">
              <a:solidFill>
                <a:srgbClr val="00000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strRef>
              <c:f>Sheet1!$B$1:$BA$1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Sheet1!$B$2:$BA$2</c:f>
              <c:numCache>
                <c:formatCode>General</c:formatCode>
                <c:ptCount val="52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>
                  <c:v>50</c:v>
                </c:pt>
                <c:pt idx="5">
                  <c:v>50</c:v>
                </c:pt>
                <c:pt idx="6">
                  <c:v>60</c:v>
                </c:pt>
                <c:pt idx="7">
                  <c:v>100</c:v>
                </c:pt>
                <c:pt idx="8">
                  <c:v>150</c:v>
                </c:pt>
                <c:pt idx="9">
                  <c:v>150</c:v>
                </c:pt>
                <c:pt idx="10">
                  <c:v>100</c:v>
                </c:pt>
                <c:pt idx="11">
                  <c:v>100</c:v>
                </c:pt>
                <c:pt idx="12">
                  <c:v>150</c:v>
                </c:pt>
                <c:pt idx="13">
                  <c:v>200</c:v>
                </c:pt>
                <c:pt idx="14">
                  <c:v>170</c:v>
                </c:pt>
                <c:pt idx="15">
                  <c:v>100</c:v>
                </c:pt>
                <c:pt idx="16">
                  <c:v>150</c:v>
                </c:pt>
                <c:pt idx="17">
                  <c:v>150</c:v>
                </c:pt>
                <c:pt idx="18">
                  <c:v>100</c:v>
                </c:pt>
                <c:pt idx="19">
                  <c:v>150</c:v>
                </c:pt>
                <c:pt idx="20">
                  <c:v>170</c:v>
                </c:pt>
                <c:pt idx="21">
                  <c:v>220</c:v>
                </c:pt>
                <c:pt idx="22">
                  <c:v>250</c:v>
                </c:pt>
                <c:pt idx="23">
                  <c:v>300</c:v>
                </c:pt>
                <c:pt idx="24">
                  <c:v>350</c:v>
                </c:pt>
                <c:pt idx="25">
                  <c:v>410</c:v>
                </c:pt>
                <c:pt idx="26">
                  <c:v>620</c:v>
                </c:pt>
                <c:pt idx="27">
                  <c:v>750</c:v>
                </c:pt>
                <c:pt idx="28">
                  <c:v>650</c:v>
                </c:pt>
                <c:pt idx="29">
                  <c:v>550</c:v>
                </c:pt>
                <c:pt idx="30">
                  <c:v>200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60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60</c:v>
                </c:pt>
                <c:pt idx="41">
                  <c:v>70</c:v>
                </c:pt>
                <c:pt idx="42">
                  <c:v>60</c:v>
                </c:pt>
                <c:pt idx="43">
                  <c:v>100</c:v>
                </c:pt>
                <c:pt idx="44">
                  <c:v>120</c:v>
                </c:pt>
                <c:pt idx="45">
                  <c:v>120</c:v>
                </c:pt>
                <c:pt idx="46">
                  <c:v>60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82-4F75-8323-9841BAA2ABD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Consumption</c:v>
                </c:pt>
              </c:strCache>
            </c:strRef>
          </c:tx>
          <c:spPr>
            <a:ln w="13874">
              <a:solidFill>
                <a:srgbClr val="286676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286676"/>
              </a:solidFill>
              <a:ln>
                <a:solidFill>
                  <a:srgbClr val="286676"/>
                </a:solidFill>
                <a:prstDash val="solid"/>
              </a:ln>
            </c:spPr>
          </c:marker>
          <c:cat>
            <c:strRef>
              <c:f>Sheet1!$B$1:$BA$1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Sheet1!$B$3:$BA$3</c:f>
              <c:numCache>
                <c:formatCode>General</c:formatCode>
                <c:ptCount val="52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50</c:v>
                </c:pt>
                <c:pt idx="4" formatCode="#,##0.00_);\(#,##0.00\)">
                  <c:v>50</c:v>
                </c:pt>
                <c:pt idx="5">
                  <c:v>50</c:v>
                </c:pt>
                <c:pt idx="6" formatCode="#,##0.00_);\(#,##0.00\)">
                  <c:v>60</c:v>
                </c:pt>
                <c:pt idx="7" formatCode="#,##0.00_);\(#,##0.00\)">
                  <c:v>70</c:v>
                </c:pt>
                <c:pt idx="8" formatCode="#,##0.00_);\(#,##0.00\)">
                  <c:v>80</c:v>
                </c:pt>
                <c:pt idx="9" formatCode="#,##0.00_);\(#,##0.00\)">
                  <c:v>90</c:v>
                </c:pt>
                <c:pt idx="10" formatCode="#,##0.00_);\(#,##0.00\)">
                  <c:v>100</c:v>
                </c:pt>
                <c:pt idx="11" formatCode="0">
                  <c:v>100</c:v>
                </c:pt>
                <c:pt idx="12" formatCode="0">
                  <c:v>150</c:v>
                </c:pt>
                <c:pt idx="13">
                  <c:v>150</c:v>
                </c:pt>
                <c:pt idx="14" formatCode="#,##0.00_);\(#,##0.00\)">
                  <c:v>170</c:v>
                </c:pt>
                <c:pt idx="15" formatCode="#,##0.00_);\(#,##0.00\)">
                  <c:v>180</c:v>
                </c:pt>
                <c:pt idx="16" formatCode="#,##0.00_);\(#,##0.00\)">
                  <c:v>200</c:v>
                </c:pt>
                <c:pt idx="17" formatCode="#,##0.00_);\(#,##0.00\)">
                  <c:v>200</c:v>
                </c:pt>
                <c:pt idx="18" formatCode="#,##0.00_);\(#,##0.00\)">
                  <c:v>200</c:v>
                </c:pt>
                <c:pt idx="19">
                  <c:v>200</c:v>
                </c:pt>
                <c:pt idx="20">
                  <c:v>200</c:v>
                </c:pt>
                <c:pt idx="21" formatCode="#,##0.00_);\(#,##0.00\)">
                  <c:v>250</c:v>
                </c:pt>
                <c:pt idx="22">
                  <c:v>250</c:v>
                </c:pt>
                <c:pt idx="23" formatCode="#,##0.00_);\(#,##0.00\)">
                  <c:v>250</c:v>
                </c:pt>
                <c:pt idx="24" formatCode="#,##0.00_);\(#,##0.00\)">
                  <c:v>320</c:v>
                </c:pt>
                <c:pt idx="25" formatCode="#,##0.00_);\(#,##0.00\)">
                  <c:v>320</c:v>
                </c:pt>
                <c:pt idx="26" formatCode="0">
                  <c:v>320</c:v>
                </c:pt>
                <c:pt idx="27" formatCode="#,##0.00_);\(#,##0.00\)">
                  <c:v>320</c:v>
                </c:pt>
                <c:pt idx="28" formatCode="0">
                  <c:v>250</c:v>
                </c:pt>
                <c:pt idx="29" formatCode="0">
                  <c:v>250</c:v>
                </c:pt>
                <c:pt idx="30">
                  <c:v>250</c:v>
                </c:pt>
                <c:pt idx="31" formatCode="#,##0.00_);\(#,##0.00\)">
                  <c:v>200</c:v>
                </c:pt>
                <c:pt idx="32" formatCode="#,##0.00_);\(#,##0.00\)">
                  <c:v>200</c:v>
                </c:pt>
                <c:pt idx="33" formatCode="#,##0.00_);\(#,##0.00\)">
                  <c:v>200</c:v>
                </c:pt>
                <c:pt idx="34" formatCode="#,##0.00_);\(#,##0.00\)">
                  <c:v>200</c:v>
                </c:pt>
                <c:pt idx="35" formatCode="#,##0.00_);\(#,##0.00\)">
                  <c:v>200</c:v>
                </c:pt>
                <c:pt idx="36" formatCode="#,##0.00_);\(#,##0.00\)">
                  <c:v>190</c:v>
                </c:pt>
                <c:pt idx="37">
                  <c:v>180</c:v>
                </c:pt>
                <c:pt idx="38" formatCode="#,##0.00_);\(#,##0.00\)">
                  <c:v>170</c:v>
                </c:pt>
                <c:pt idx="39">
                  <c:v>150</c:v>
                </c:pt>
                <c:pt idx="40" formatCode="#,##0.00_);\(#,##0.00\)">
                  <c:v>150</c:v>
                </c:pt>
                <c:pt idx="41" formatCode="#,##0.00_);\(#,##0.00\)">
                  <c:v>100</c:v>
                </c:pt>
                <c:pt idx="42" formatCode="#,##0.00_);\(#,##0.00\)">
                  <c:v>100</c:v>
                </c:pt>
                <c:pt idx="43">
                  <c:v>90</c:v>
                </c:pt>
                <c:pt idx="44" formatCode="#,##0.00_);\(#,##0.00\)">
                  <c:v>80</c:v>
                </c:pt>
                <c:pt idx="45" formatCode="0">
                  <c:v>70</c:v>
                </c:pt>
                <c:pt idx="46" formatCode="0">
                  <c:v>60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82-4F75-8323-9841BAA2A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93472"/>
        <c:axId val="169195392"/>
      </c:lineChart>
      <c:catAx>
        <c:axId val="16919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469">
            <a:solidFill>
              <a:schemeClr val="tx1"/>
            </a:solidFill>
            <a:prstDash val="solid"/>
          </a:ln>
        </c:spPr>
        <c:txPr>
          <a:bodyPr rot="-2700000" vert="horz"/>
          <a:lstStyle/>
          <a:p>
            <a:pPr>
              <a:defRPr sz="1966" b="1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195392"/>
        <c:crosses val="autoZero"/>
        <c:auto val="0"/>
        <c:lblAlgn val="ctr"/>
        <c:lblOffset val="100"/>
        <c:tickLblSkip val="5"/>
        <c:tickMarkSkip val="1"/>
        <c:noMultiLvlLbl val="0"/>
      </c:catAx>
      <c:valAx>
        <c:axId val="169195392"/>
        <c:scaling>
          <c:orientation val="minMax"/>
        </c:scaling>
        <c:delete val="0"/>
        <c:axPos val="l"/>
        <c:majorGridlines>
          <c:spPr>
            <a:ln w="3469">
              <a:solidFill>
                <a:schemeClr val="tx1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46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966" b="1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193472"/>
        <c:crosses val="autoZero"/>
        <c:crossBetween val="midCat"/>
      </c:valAx>
      <c:spPr>
        <a:noFill/>
        <a:ln w="27749">
          <a:noFill/>
        </a:ln>
      </c:spPr>
    </c:plotArea>
    <c:legend>
      <c:legendPos val="r"/>
      <c:layout>
        <c:manualLayout>
          <c:xMode val="edge"/>
          <c:yMode val="edge"/>
          <c:x val="0.76300000000000001"/>
          <c:y val="0.33269961977186308"/>
          <c:w val="0.22699999999999998"/>
          <c:h val="0.16159695817490494"/>
        </c:manualLayout>
      </c:layout>
      <c:overlay val="0"/>
      <c:spPr>
        <a:noFill/>
        <a:ln w="13874">
          <a:solidFill>
            <a:schemeClr val="tx1"/>
          </a:solidFill>
          <a:prstDash val="solid"/>
        </a:ln>
      </c:spPr>
      <c:txPr>
        <a:bodyPr/>
        <a:lstStyle/>
        <a:p>
          <a:pPr>
            <a:defRPr sz="1808" b="1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966" b="1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4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21.w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4" Type="http://schemas.openxmlformats.org/officeDocument/2006/relationships/image" Target="../media/image7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wmf"/><Relationship Id="rId4" Type="http://schemas.openxmlformats.org/officeDocument/2006/relationships/image" Target="../media/image7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5" Type="http://schemas.openxmlformats.org/officeDocument/2006/relationships/image" Target="../media/image107.wmf"/><Relationship Id="rId4" Type="http://schemas.openxmlformats.org/officeDocument/2006/relationships/image" Target="../media/image124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7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Relationship Id="rId9" Type="http://schemas.openxmlformats.org/officeDocument/2006/relationships/image" Target="../media/image143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29425" y="9188450"/>
            <a:ext cx="411163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649" tIns="46985" rIns="95649" bIns="46985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78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F6062B98-A868-445D-89B0-0CFF3A323C03}" type="slidenum">
              <a:rPr lang="en-US" altLang="en-US" sz="1500"/>
              <a:pPr algn="r"/>
              <a:t>‹#›</a:t>
            </a:fld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1335554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49" tIns="46985" rIns="95649" bIns="46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notes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829425" y="9188450"/>
            <a:ext cx="41116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649" tIns="46985" rIns="95649" bIns="46985" anchor="ctr">
            <a:spAutoFit/>
          </a:bodyPr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78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DBD44781-3BFB-44BA-9878-B473FB8AE35A}" type="slidenum">
              <a:rPr lang="en-US" altLang="en-US" sz="1500"/>
              <a:pPr algn="r"/>
              <a:t>‹#›</a:t>
            </a:fld>
            <a:endParaRPr lang="en-US" altLang="en-US" sz="1500"/>
          </a:p>
        </p:txBody>
      </p:sp>
    </p:spTree>
    <p:extLst>
      <p:ext uri="{BB962C8B-B14F-4D97-AF65-F5344CB8AC3E}">
        <p14:creationId xmlns:p14="http://schemas.microsoft.com/office/powerpoint/2010/main" val="346047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93.bin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60B8DFFD-4A2C-42D9-9B1A-911660CE3AAC}" type="slidenum">
              <a:rPr lang="en-US" sz="110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pPr defTabSz="961578"/>
              <a:t>45</a:t>
            </a:fld>
            <a:endParaRPr lang="en-US" sz="110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ED4ACBE7-54BF-4205-8C79-D908B89315D9}" type="slidenum">
              <a:rPr lang="en-US" sz="1100">
                <a:ea typeface="ＭＳ Ｐゴシック" pitchFamily="34" charset="-128"/>
                <a:cs typeface="Arial" charset="0"/>
              </a:rPr>
              <a:pPr defTabSz="961578"/>
              <a:t>47</a:t>
            </a:fld>
            <a:endParaRPr lang="en-US" sz="1100">
              <a:ea typeface="ＭＳ Ｐゴシック" pitchFamily="34" charset="-128"/>
              <a:cs typeface="Arial" charset="0"/>
            </a:endParaRPr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3C6F9CD5-2313-4403-8089-F448B8FAA445}" type="slidenum">
              <a:rPr lang="en-US" sz="1100">
                <a:ea typeface="ＭＳ Ｐゴシック" pitchFamily="34" charset="-128"/>
                <a:cs typeface="Arial" charset="0"/>
              </a:rPr>
              <a:pPr defTabSz="961578"/>
              <a:t>71</a:t>
            </a:fld>
            <a:endParaRPr lang="en-US" sz="1100">
              <a:ea typeface="ＭＳ Ｐゴシック" pitchFamily="34" charset="-128"/>
              <a:cs typeface="Arial" charset="0"/>
            </a:endParaRPr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BF908250-5FE5-4C69-A357-BAF72437B73B}" type="slidenum">
              <a:rPr lang="en-US" sz="1100">
                <a:ea typeface="ＭＳ Ｐゴシック" pitchFamily="34" charset="-128"/>
                <a:cs typeface="Arial" charset="0"/>
              </a:rPr>
              <a:pPr defTabSz="961578"/>
              <a:t>77</a:t>
            </a:fld>
            <a:endParaRPr lang="en-US" sz="1100">
              <a:ea typeface="ＭＳ Ｐゴシック" pitchFamily="34" charset="-128"/>
              <a:cs typeface="Arial" charset="0"/>
            </a:endParaRPr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  <p:sp>
        <p:nvSpPr>
          <p:cNvPr id="4986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  <a:p>
            <a:r>
              <a:rPr lang="en-US" altLang="en-US"/>
              <a:t>Optimal order quantity = </a:t>
            </a:r>
          </a:p>
        </p:txBody>
      </p:sp>
      <p:sp>
        <p:nvSpPr>
          <p:cNvPr id="5038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  <p:graphicFrame>
        <p:nvGraphicFramePr>
          <p:cNvPr id="503812" name="Object 4"/>
          <p:cNvGraphicFramePr>
            <a:graphicFrameLocks/>
          </p:cNvGraphicFramePr>
          <p:nvPr/>
        </p:nvGraphicFramePr>
        <p:xfrm>
          <a:off x="1223963" y="5360988"/>
          <a:ext cx="5749925" cy="318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60" name="Equation" r:id="rId4" imgW="5406840" imgH="3047760" progId="Equation.DSMT4">
                  <p:embed/>
                </p:oleObj>
              </mc:Choice>
              <mc:Fallback>
                <p:oleObj name="Equation" r:id="rId4" imgW="5406840" imgH="304776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360988"/>
                        <a:ext cx="5749925" cy="318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7313" tIns="48657" rIns="97313" bIns="48657"/>
          <a:lstStyle/>
          <a:p>
            <a:endParaRPr lang="en-US" altLang="en-US"/>
          </a:p>
        </p:txBody>
      </p:sp>
      <p:sp>
        <p:nvSpPr>
          <p:cNvPr id="5672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  <p:sp>
        <p:nvSpPr>
          <p:cNvPr id="5068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ChangeArrowheads="1"/>
          </p:cNvSpPr>
          <p:nvPr/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0979" name="Rectangle 3"/>
          <p:cNvSpPr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135" tIns="0" rIns="20135" bIns="0" anchor="b"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82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667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49388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933575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907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8479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051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762375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en-US" sz="1100" i="1"/>
              <a:t>13</a:t>
            </a:r>
          </a:p>
        </p:txBody>
      </p:sp>
      <p:sp>
        <p:nvSpPr>
          <p:cNvPr id="510980" name="Rectangle 4"/>
          <p:cNvSpPr>
            <a:spLocks noChangeArrowheads="1"/>
          </p:cNvSpPr>
          <p:nvPr/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0981" name="Rectangle 5"/>
          <p:cNvSpPr>
            <a:spLocks noChangeArrowheads="1"/>
          </p:cNvSpPr>
          <p:nvPr/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09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  <p:sp>
        <p:nvSpPr>
          <p:cNvPr id="51098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653" tIns="46986" rIns="95653" bIns="46986"/>
          <a:lstStyle/>
          <a:p>
            <a:r>
              <a:rPr lang="en-US" altLang="en-US"/>
              <a:t>Notes:</a:t>
            </a:r>
          </a:p>
        </p:txBody>
      </p:sp>
      <p:sp>
        <p:nvSpPr>
          <p:cNvPr id="5468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7313" tIns="48657" rIns="97313" bIns="48657"/>
          <a:lstStyle/>
          <a:p>
            <a:endParaRPr lang="en-US" altLang="en-US"/>
          </a:p>
        </p:txBody>
      </p:sp>
      <p:sp>
        <p:nvSpPr>
          <p:cNvPr id="5693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  <p:sp>
        <p:nvSpPr>
          <p:cNvPr id="5734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 cap="flat"/>
        </p:spPr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7320" tIns="48659" rIns="97320" bIns="48659"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5238" y="727075"/>
            <a:ext cx="4781550" cy="3586163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Notes: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ADF3F728-280C-47E8-A81C-51C72A7320FA}" type="slidenum">
              <a:rPr lang="en-US" sz="1100">
                <a:ea typeface="ＭＳ Ｐゴシック" pitchFamily="34" charset="-128"/>
                <a:cs typeface="Arial" charset="0"/>
              </a:rPr>
              <a:pPr defTabSz="961578"/>
              <a:t>24</a:t>
            </a:fld>
            <a:endParaRPr lang="en-US" sz="1100">
              <a:ea typeface="ＭＳ Ｐゴシック" pitchFamily="34" charset="-128"/>
              <a:cs typeface="Arial" charset="0"/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AADD0DD1-80EE-4F4B-9426-DE705B0C1A97}" type="slidenum">
              <a:rPr lang="en-US" sz="110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pPr defTabSz="961578"/>
              <a:t>43</a:t>
            </a:fld>
            <a:endParaRPr lang="en-US" sz="110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961578"/>
            <a:fld id="{61E95053-AFDE-4FA9-B33F-3AC535C49BBE}" type="slidenum">
              <a:rPr lang="en-US" sz="110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pPr defTabSz="961578"/>
              <a:t>44</a:t>
            </a:fld>
            <a:endParaRPr lang="en-US" sz="110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65238" y="727075"/>
            <a:ext cx="4783137" cy="3586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Line 2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379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3792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30FA942-252E-4262-B581-4A1508012CC9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6521225"/>
            <a:ext cx="4943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eaLnBrk="1" hangingPunct="1">
              <a:defRPr/>
            </a:pPr>
            <a:r>
              <a:rPr lang="en-US" sz="1200" i="1" dirty="0">
                <a:solidFill>
                  <a:srgbClr val="7B7B7B"/>
                </a:solidFill>
                <a:latin typeface="Arial" charset="0"/>
                <a:cs typeface="Arial" charset="0"/>
              </a:rPr>
              <a:t>Copyright ©2013 Pearson Education, Inc. publishing as Prentice Hall</a:t>
            </a:r>
            <a:r>
              <a:rPr lang="en-US" sz="1200" dirty="0">
                <a:solidFill>
                  <a:srgbClr val="7B7B7B"/>
                </a:solidFill>
                <a:latin typeface="Arial" charset="0"/>
                <a:cs typeface="Helvetica" pitchFamily="34" charset="0"/>
              </a:rPr>
              <a:t>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AA0629-8F37-438E-9CCB-2EE38C548CA4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1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8100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8CE13F-013B-46B7-A279-DA8C976DBCE7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94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95400"/>
            <a:ext cx="40767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86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AE9CCB78-2C33-4C45-BB01-3E00EB215E56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9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05800" cy="5410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86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CD138885-6515-4291-BE16-8B035AF697BA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03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81000" y="1295400"/>
            <a:ext cx="8305800" cy="5410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86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B66C52C7-8D9E-47E2-9974-CC6CD052189E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4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40767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95400"/>
            <a:ext cx="40767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4076700"/>
            <a:ext cx="40767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076700"/>
            <a:ext cx="40767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7086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4AD7CA8F-2929-46C5-ABC8-715E9F98D448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5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381000"/>
            <a:ext cx="84582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866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D611E458-7FA9-44C7-B9EB-6F1A69BD5E95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7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634087-675A-4EEC-9C5D-C84AD60AF29C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9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84C4EB5-AAE8-4D1E-ABF4-ADDDF7740F38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9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767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00C981-A383-495C-A70E-8629AA316AB4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96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9B798-8891-4498-8E9B-DB3D2F3EEB7F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61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FCEB3F-9EBC-4552-BCB6-1E137575E012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28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736DE2-2DA6-480E-BAC8-72B36D658904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29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B7DD9B-AF6F-4D9E-ACC3-B72D8208AF68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19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FEB1E4-94B6-473B-9C8B-40D2DF28754A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53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45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305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0F085EB7-F72B-4BBD-8550-76F201F15E2E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u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»"/>
        <a:defRPr sz="2000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u"/>
        <a:defRPr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6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6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6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6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16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98.w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image" Target="../media/image105.pn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103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100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7.wmf"/><Relationship Id="rId11" Type="http://schemas.openxmlformats.org/officeDocument/2006/relationships/image" Target="../media/image110.png"/><Relationship Id="rId5" Type="http://schemas.openxmlformats.org/officeDocument/2006/relationships/oleObject" Target="../embeddings/oleObject103.bin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05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1.w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108.bin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11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18.wmf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image" Target="../media/image125.png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19.bin"/><Relationship Id="rId5" Type="http://schemas.openxmlformats.org/officeDocument/2006/relationships/oleObject" Target="../embeddings/oleObject116.bin"/><Relationship Id="rId10" Type="http://schemas.openxmlformats.org/officeDocument/2006/relationships/image" Target="../media/image124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118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26.wmf"/><Relationship Id="rId10" Type="http://schemas.openxmlformats.org/officeDocument/2006/relationships/oleObject" Target="../embeddings/oleObject125.bin"/><Relationship Id="rId4" Type="http://schemas.openxmlformats.org/officeDocument/2006/relationships/oleObject" Target="../embeddings/oleObject120.bin"/><Relationship Id="rId9" Type="http://schemas.openxmlformats.org/officeDocument/2006/relationships/oleObject" Target="../embeddings/oleObject124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29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1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7.wm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42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9.wmf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41.wmf"/><Relationship Id="rId20" Type="http://schemas.openxmlformats.org/officeDocument/2006/relationships/image" Target="../media/image143.wmf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138.wmf"/><Relationship Id="rId19" Type="http://schemas.openxmlformats.org/officeDocument/2006/relationships/oleObject" Target="../embeddings/oleObject141.bin"/><Relationship Id="rId4" Type="http://schemas.openxmlformats.org/officeDocument/2006/relationships/image" Target="../media/image135.w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40.w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4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45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146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147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48.w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49.w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5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4.w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e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21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50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9.jpeg"/><Relationship Id="rId4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6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6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3.e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7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77.e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77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8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81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8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84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8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8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90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92.emf"/><Relationship Id="rId4" Type="http://schemas.openxmlformats.org/officeDocument/2006/relationships/oleObject" Target="../embeddings/oleObject91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9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32AE8455-EB2A-4186-9E68-B7540CA57673}" type="slidenum">
              <a:rPr lang="en-US" altLang="en-US"/>
              <a:pPr/>
              <a:t>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886200"/>
            <a:ext cx="8229600" cy="2286000"/>
          </a:xfrm>
        </p:spPr>
        <p:txBody>
          <a:bodyPr/>
          <a:lstStyle/>
          <a:p>
            <a:r>
              <a:rPr lang="en-US" altLang="en-US" sz="2800" dirty="0"/>
              <a:t>Chapter 11</a:t>
            </a:r>
            <a:br>
              <a:rPr lang="en-US" altLang="en-US" sz="2800" dirty="0"/>
            </a:br>
            <a:br>
              <a:rPr lang="en-US" altLang="en-US" sz="2800" dirty="0"/>
            </a:br>
            <a:r>
              <a:rPr lang="en-US" altLang="en-US" sz="2800" dirty="0"/>
              <a:t>Managing Economies of Scale in the Supply Chain: Cycle Inventory</a:t>
            </a:r>
            <a:br>
              <a:rPr lang="en-US" altLang="en-US" sz="2800" dirty="0"/>
            </a:br>
            <a:endParaRPr lang="en-US" altLang="en-US" sz="2800" dirty="0"/>
          </a:p>
        </p:txBody>
      </p:sp>
      <p:sp>
        <p:nvSpPr>
          <p:cNvPr id="495619" name="Rectangle 3"/>
          <p:cNvSpPr>
            <a:spLocks noChangeArrowheads="1"/>
          </p:cNvSpPr>
          <p:nvPr/>
        </p:nvSpPr>
        <p:spPr bwMode="auto">
          <a:xfrm>
            <a:off x="685800" y="2209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 sz="3800">
                <a:solidFill>
                  <a:srgbClr val="000000"/>
                </a:solidFill>
              </a:rPr>
              <a:t>Supply Chain Management</a:t>
            </a:r>
            <a:br>
              <a:rPr lang="en-US" altLang="en-US" sz="3800">
                <a:solidFill>
                  <a:srgbClr val="000000"/>
                </a:solidFill>
              </a:rPr>
            </a:br>
            <a:endParaRPr lang="en-US" altLang="en-US"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0B0EA-6D53-40E3-A0DB-4D70A9846DCB}" type="slidenum">
              <a:rPr lang="en-US" altLang="en-US"/>
              <a:pPr/>
              <a:t>10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772400" cy="52578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Penalty or Shortage Costs. </a:t>
            </a:r>
            <a:r>
              <a:rPr lang="en-US" altLang="en-US" i="1"/>
              <a:t>All costs that accrue when insufficient stock is available to meet demand. These include:</a:t>
            </a:r>
          </a:p>
          <a:p>
            <a:pPr>
              <a:buFont typeface="Monotype Sorts" pitchFamily="2" charset="2"/>
              <a:buNone/>
            </a:pPr>
            <a:endParaRPr lang="en-US" altLang="en-US"/>
          </a:p>
          <a:p>
            <a:pPr lvl="1"/>
            <a:r>
              <a:rPr lang="en-US" altLang="en-US"/>
              <a:t>Loss of revenue for lost demand</a:t>
            </a:r>
          </a:p>
          <a:p>
            <a:pPr lvl="1"/>
            <a:r>
              <a:rPr lang="en-US" altLang="en-US"/>
              <a:t>Costs of bookkeeping for backordered demands</a:t>
            </a:r>
          </a:p>
          <a:p>
            <a:pPr lvl="1"/>
            <a:r>
              <a:rPr lang="en-US" altLang="en-US"/>
              <a:t>Loss of goodwill for being unable to satisfy demands when they occur. </a:t>
            </a:r>
          </a:p>
          <a:p>
            <a:pPr lvl="1"/>
            <a:r>
              <a:rPr lang="en-US" altLang="en-US"/>
              <a:t>Generally assume cost is proportional to number of units of excess demand.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Estimating Cycle Inventory Related Costs in Practice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33779-FEA9-46E3-9312-EE84D3152EFC}" type="slidenum">
              <a:rPr lang="en-US" altLang="en-US"/>
              <a:pPr/>
              <a:t>100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0195" name="Object 3"/>
          <p:cNvGraphicFramePr>
            <a:graphicFrameLocks noChangeAspect="1"/>
          </p:cNvGraphicFramePr>
          <p:nvPr/>
        </p:nvGraphicFramePr>
        <p:xfrm>
          <a:off x="1066800" y="1371600"/>
          <a:ext cx="4800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22" name="Equation" r:id="rId3" imgW="1930320" imgH="431640" progId="Equation.DSMT4">
                  <p:embed/>
                </p:oleObj>
              </mc:Choice>
              <mc:Fallback>
                <p:oleObj name="Equation" r:id="rId3" imgW="19303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371600"/>
                        <a:ext cx="48006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0196" name="Object 4"/>
          <p:cNvGraphicFramePr>
            <a:graphicFrameLocks noChangeAspect="1"/>
          </p:cNvGraphicFramePr>
          <p:nvPr/>
        </p:nvGraphicFramePr>
        <p:xfrm>
          <a:off x="1600200" y="2057400"/>
          <a:ext cx="3962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23" name="Equation" r:id="rId5" imgW="1523880" imgH="241200" progId="Equation.DSMT4">
                  <p:embed/>
                </p:oleObj>
              </mc:Choice>
              <mc:Fallback>
                <p:oleObj name="Equation" r:id="rId5" imgW="152388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3962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7" name="Text Box 5"/>
          <p:cNvSpPr txBox="1">
            <a:spLocks noChangeArrowheads="1"/>
          </p:cNvSpPr>
          <p:nvPr/>
        </p:nvSpPr>
        <p:spPr bwMode="auto">
          <a:xfrm>
            <a:off x="152400" y="2895600"/>
            <a:ext cx="14478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200" u="sng">
                <a:solidFill>
                  <a:schemeClr val="hlink"/>
                </a:solidFill>
                <a:latin typeface="Arial" charset="0"/>
              </a:rPr>
              <a:t>Example:</a:t>
            </a:r>
          </a:p>
        </p:txBody>
      </p:sp>
      <p:graphicFrame>
        <p:nvGraphicFramePr>
          <p:cNvPr id="520198" name="Group 6"/>
          <p:cNvGraphicFramePr>
            <a:graphicFrameLocks noGrp="1"/>
          </p:cNvGraphicFramePr>
          <p:nvPr/>
        </p:nvGraphicFramePr>
        <p:xfrm>
          <a:off x="2590800" y="3429000"/>
          <a:ext cx="2362200" cy="2587625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E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j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0225" name="Rectangle 3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4C3B1-3A30-497E-857A-C68B84BDDE32}" type="slidenum">
              <a:rPr lang="en-US" altLang="en-US"/>
              <a:pPr/>
              <a:t>101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21218" name="Text Box 2"/>
          <p:cNvSpPr txBox="1">
            <a:spLocks noChangeArrowheads="1"/>
          </p:cNvSpPr>
          <p:nvPr/>
        </p:nvSpPr>
        <p:spPr bwMode="auto">
          <a:xfrm>
            <a:off x="304800" y="1295400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latin typeface="Arial" charset="0"/>
              </a:rPr>
              <a:t>e</a:t>
            </a:r>
            <a:r>
              <a:rPr lang="en-US" altLang="en-US" sz="2400" b="1" baseline="-25000">
                <a:latin typeface="Arial" charset="0"/>
              </a:rPr>
              <a:t>j</a:t>
            </a:r>
            <a:r>
              <a:rPr lang="en-US" altLang="en-US" sz="2400" b="1">
                <a:latin typeface="Arial" charset="0"/>
              </a:rPr>
              <a:t> = echelon holding cost at j</a:t>
            </a:r>
          </a:p>
        </p:txBody>
      </p:sp>
      <p:graphicFrame>
        <p:nvGraphicFramePr>
          <p:cNvPr id="521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661281"/>
              </p:ext>
            </p:extLst>
          </p:nvPr>
        </p:nvGraphicFramePr>
        <p:xfrm>
          <a:off x="1677987" y="1861744"/>
          <a:ext cx="3122613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0" name="Equation" r:id="rId3" imgW="1155600" imgH="495000" progId="Equation.DSMT4">
                  <p:embed/>
                </p:oleObj>
              </mc:Choice>
              <mc:Fallback>
                <p:oleObj name="Equation" r:id="rId3" imgW="1155600" imgH="495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7" y="1861744"/>
                        <a:ext cx="3122613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546142"/>
              </p:ext>
            </p:extLst>
          </p:nvPr>
        </p:nvGraphicFramePr>
        <p:xfrm>
          <a:off x="5060950" y="1447800"/>
          <a:ext cx="297815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1" name="Equation" r:id="rId5" imgW="1143000" imgH="533160" progId="Equation.DSMT4">
                  <p:embed/>
                </p:oleObj>
              </mc:Choice>
              <mc:Fallback>
                <p:oleObj name="Equation" r:id="rId5" imgW="114300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1447800"/>
                        <a:ext cx="297815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1" name="AutoShape 5"/>
          <p:cNvSpPr>
            <a:spLocks noChangeArrowheads="1"/>
          </p:cNvSpPr>
          <p:nvPr/>
        </p:nvSpPr>
        <p:spPr bwMode="auto">
          <a:xfrm>
            <a:off x="6477000" y="3581400"/>
            <a:ext cx="2057400" cy="762000"/>
          </a:xfrm>
          <a:prstGeom prst="wedgeRoundRectCallout">
            <a:avLst>
              <a:gd name="adj1" fmla="val -28454"/>
              <a:gd name="adj2" fmla="val -1522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n-US" sz="2000" dirty="0">
                <a:latin typeface="Arial" charset="0"/>
              </a:rPr>
              <a:t>“value added” at echelon j</a:t>
            </a:r>
          </a:p>
        </p:txBody>
      </p:sp>
      <p:sp>
        <p:nvSpPr>
          <p:cNvPr id="521222" name="Text Box 6"/>
          <p:cNvSpPr txBox="1">
            <a:spLocks noChangeArrowheads="1"/>
          </p:cNvSpPr>
          <p:nvPr/>
        </p:nvSpPr>
        <p:spPr bwMode="auto">
          <a:xfrm>
            <a:off x="228600" y="3048000"/>
            <a:ext cx="50292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300" b="1">
                <a:latin typeface="Arial" charset="0"/>
              </a:rPr>
              <a:t>echelon stock version of TC(K):</a:t>
            </a:r>
          </a:p>
        </p:txBody>
      </p:sp>
      <p:graphicFrame>
        <p:nvGraphicFramePr>
          <p:cNvPr id="5212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972835"/>
              </p:ext>
            </p:extLst>
          </p:nvPr>
        </p:nvGraphicFramePr>
        <p:xfrm>
          <a:off x="661988" y="3716338"/>
          <a:ext cx="5129212" cy="134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2" name="Equation" r:id="rId7" imgW="1828800" imgH="507960" progId="Equation.DSMT4">
                  <p:embed/>
                </p:oleObj>
              </mc:Choice>
              <mc:Fallback>
                <p:oleObj name="Equation" r:id="rId7" imgW="182880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3716338"/>
                        <a:ext cx="5129212" cy="1343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74706"/>
              </p:ext>
            </p:extLst>
          </p:nvPr>
        </p:nvGraphicFramePr>
        <p:xfrm>
          <a:off x="1143000" y="5232918"/>
          <a:ext cx="5257800" cy="62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3" name="Equation" r:id="rId9" imgW="2120760" imgH="241200" progId="Equation.DSMT4">
                  <p:embed/>
                </p:oleObj>
              </mc:Choice>
              <mc:Fallback>
                <p:oleObj name="Equation" r:id="rId9" imgW="2120760" imgH="24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232918"/>
                        <a:ext cx="5257800" cy="620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72126"/>
              </p:ext>
            </p:extLst>
          </p:nvPr>
        </p:nvGraphicFramePr>
        <p:xfrm>
          <a:off x="1371600" y="5968535"/>
          <a:ext cx="2571750" cy="595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04" name="Equation" r:id="rId11" imgW="1041120" imgH="241200" progId="Equation.DSMT4">
                  <p:embed/>
                </p:oleObj>
              </mc:Choice>
              <mc:Fallback>
                <p:oleObj name="Equation" r:id="rId11" imgW="104112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968535"/>
                        <a:ext cx="2571750" cy="595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6" name="Text Box 10"/>
          <p:cNvSpPr txBox="1">
            <a:spLocks noChangeArrowheads="1"/>
          </p:cNvSpPr>
          <p:nvPr/>
        </p:nvSpPr>
        <p:spPr bwMode="auto">
          <a:xfrm>
            <a:off x="457200" y="4835427"/>
            <a:ext cx="6096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200">
                <a:latin typeface="Arial" charset="0"/>
              </a:rPr>
              <a:t>s.t.</a:t>
            </a:r>
          </a:p>
        </p:txBody>
      </p:sp>
      <p:sp>
        <p:nvSpPr>
          <p:cNvPr id="521228" name="Rectangle 12"/>
          <p:cNvSpPr>
            <a:spLocks noChangeArrowheads="1"/>
          </p:cNvSpPr>
          <p:nvPr/>
        </p:nvSpPr>
        <p:spPr bwMode="auto">
          <a:xfrm>
            <a:off x="609600" y="152400"/>
            <a:ext cx="80660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/>
              <a:t>Multiechelon lot sizing</a:t>
            </a:r>
          </a:p>
        </p:txBody>
      </p:sp>
      <p:pic>
        <p:nvPicPr>
          <p:cNvPr id="521434" name="Picture 21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712668"/>
            <a:ext cx="2428419" cy="114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8FC30-27B0-47CA-BF61-F49A20B013F1}" type="slidenum">
              <a:rPr lang="en-US" altLang="en-US"/>
              <a:pPr/>
              <a:t>102</a:t>
            </a:fld>
            <a:endParaRPr lang="en-US" altLang="en-US" sz="1400">
              <a:latin typeface="Times New Roman" pitchFamily="18" charset="0"/>
            </a:endParaRPr>
          </a:p>
        </p:txBody>
      </p:sp>
      <p:grpSp>
        <p:nvGrpSpPr>
          <p:cNvPr id="522242" name="Group 2"/>
          <p:cNvGrpSpPr>
            <a:grpSpLocks/>
          </p:cNvGrpSpPr>
          <p:nvPr/>
        </p:nvGrpSpPr>
        <p:grpSpPr bwMode="auto">
          <a:xfrm>
            <a:off x="2209800" y="3124200"/>
            <a:ext cx="3017838" cy="571500"/>
            <a:chOff x="576" y="1042"/>
            <a:chExt cx="1901" cy="360"/>
          </a:xfrm>
        </p:grpSpPr>
        <p:sp>
          <p:nvSpPr>
            <p:cNvPr id="522243" name="Text Box 3"/>
            <p:cNvSpPr txBox="1">
              <a:spLocks noChangeArrowheads="1"/>
            </p:cNvSpPr>
            <p:nvPr/>
          </p:nvSpPr>
          <p:spPr bwMode="auto">
            <a:xfrm>
              <a:off x="2189" y="1070"/>
              <a:ext cx="115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 sz="1200">
                  <a:cs typeface="Times New Roman" pitchFamily="18" charset="0"/>
                </a:rPr>
                <a:t> </a:t>
              </a:r>
              <a:r>
                <a:rPr lang="en-US" altLang="en-US">
                  <a:cs typeface="Times New Roman" pitchFamily="18" charset="0"/>
                </a:rPr>
                <a:t>1</a:t>
              </a:r>
              <a:endParaRPr lang="en-US" altLang="en-US" sz="2400"/>
            </a:p>
          </p:txBody>
        </p:sp>
        <p:sp>
          <p:nvSpPr>
            <p:cNvPr id="522244" name="AutoShape 4"/>
            <p:cNvSpPr>
              <a:spLocks noChangeArrowheads="1"/>
            </p:cNvSpPr>
            <p:nvPr/>
          </p:nvSpPr>
          <p:spPr bwMode="auto">
            <a:xfrm rot="10800000">
              <a:off x="1152" y="1056"/>
              <a:ext cx="461" cy="34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245" name="AutoShape 5"/>
            <p:cNvSpPr>
              <a:spLocks noChangeArrowheads="1"/>
            </p:cNvSpPr>
            <p:nvPr/>
          </p:nvSpPr>
          <p:spPr bwMode="auto">
            <a:xfrm rot="10800000">
              <a:off x="2016" y="1042"/>
              <a:ext cx="461" cy="34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246" name="Line 6"/>
            <p:cNvSpPr>
              <a:spLocks noChangeShapeType="1"/>
            </p:cNvSpPr>
            <p:nvPr/>
          </p:nvSpPr>
          <p:spPr bwMode="auto">
            <a:xfrm>
              <a:off x="1498" y="1292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247" name="Line 7"/>
            <p:cNvSpPr>
              <a:spLocks noChangeShapeType="1"/>
            </p:cNvSpPr>
            <p:nvPr/>
          </p:nvSpPr>
          <p:spPr bwMode="auto">
            <a:xfrm>
              <a:off x="576" y="1292"/>
              <a:ext cx="69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248" name="Text Box 8"/>
            <p:cNvSpPr txBox="1">
              <a:spLocks noChangeArrowheads="1"/>
            </p:cNvSpPr>
            <p:nvPr/>
          </p:nvSpPr>
          <p:spPr bwMode="auto">
            <a:xfrm>
              <a:off x="1325" y="1070"/>
              <a:ext cx="115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 2</a:t>
              </a:r>
              <a:endParaRPr lang="en-US" altLang="en-US" sz="2400"/>
            </a:p>
          </p:txBody>
        </p:sp>
      </p:grpSp>
      <p:sp>
        <p:nvSpPr>
          <p:cNvPr id="522249" name="Rectangle 9"/>
          <p:cNvSpPr>
            <a:spLocks noChangeArrowheads="1"/>
          </p:cNvSpPr>
          <p:nvPr/>
        </p:nvSpPr>
        <p:spPr bwMode="auto">
          <a:xfrm>
            <a:off x="838200" y="1962150"/>
            <a:ext cx="6753225" cy="557213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en-US" sz="2800" b="1" i="1">
                <a:cs typeface="Times New Roman" pitchFamily="18" charset="0"/>
              </a:rPr>
              <a:t>A simple serial system with constant demand</a:t>
            </a:r>
            <a:endParaRPr lang="en-US" altLang="en-US" sz="2800" b="1"/>
          </a:p>
        </p:txBody>
      </p:sp>
      <p:sp>
        <p:nvSpPr>
          <p:cNvPr id="522250" name="Rectangle 10"/>
          <p:cNvSpPr>
            <a:spLocks noChangeArrowheads="1"/>
          </p:cNvSpPr>
          <p:nvPr/>
        </p:nvSpPr>
        <p:spPr bwMode="auto">
          <a:xfrm>
            <a:off x="762000" y="4343400"/>
            <a:ext cx="7316788" cy="178752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br>
              <a:rPr lang="en-US" altLang="en-US" sz="1100">
                <a:solidFill>
                  <a:srgbClr val="000000"/>
                </a:solidFill>
              </a:rPr>
            </a:br>
            <a:r>
              <a:rPr lang="en-US" altLang="en-US" sz="2600" b="1" i="1">
                <a:solidFill>
                  <a:srgbClr val="000000"/>
                </a:solidFill>
                <a:cs typeface="Times New Roman" pitchFamily="18" charset="0"/>
              </a:rPr>
              <a:t>Example</a:t>
            </a:r>
            <a:endParaRPr lang="en-US" altLang="en-US" sz="2600" b="1">
              <a:solidFill>
                <a:srgbClr val="000000"/>
              </a:solidFill>
              <a:cs typeface="Times New Roman" pitchFamily="18" charset="0"/>
            </a:endParaRPr>
          </a:p>
          <a:p>
            <a:endParaRPr lang="en-US" altLang="en-US" sz="1100">
              <a:solidFill>
                <a:srgbClr val="000000"/>
              </a:solidFill>
            </a:endParaRPr>
          </a:p>
          <a:p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item 1 is produced from one unit of the component 2. </a:t>
            </a:r>
          </a:p>
          <a:p>
            <a:endParaRPr lang="en-US" altLang="en-US" sz="1100">
              <a:solidFill>
                <a:srgbClr val="000000"/>
              </a:solidFill>
            </a:endParaRPr>
          </a:p>
          <a:p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D = 8,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20,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80, H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5,  H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4. 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22253" name="Rectangle 1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A4311-EDC3-4A1C-9D3A-8896EAE19C36}" type="slidenum">
              <a:rPr lang="en-US" altLang="en-US"/>
              <a:pPr/>
              <a:t>103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3266" name="Object 2"/>
          <p:cNvGraphicFramePr>
            <a:graphicFrameLocks noChangeAspect="1"/>
          </p:cNvGraphicFramePr>
          <p:nvPr/>
        </p:nvGraphicFramePr>
        <p:xfrm>
          <a:off x="982663" y="2027238"/>
          <a:ext cx="3124200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68" name="Equation" r:id="rId3" imgW="1168200" imgH="431640" progId="Equation.DSMT4">
                  <p:embed/>
                </p:oleObj>
              </mc:Choice>
              <mc:Fallback>
                <p:oleObj name="Equation" r:id="rId3" imgW="11682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027238"/>
                        <a:ext cx="3124200" cy="1096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267" name="Object 3"/>
          <p:cNvGraphicFramePr>
            <a:graphicFrameLocks noChangeAspect="1"/>
          </p:cNvGraphicFramePr>
          <p:nvPr/>
        </p:nvGraphicFramePr>
        <p:xfrm>
          <a:off x="1119188" y="3081338"/>
          <a:ext cx="218440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69" name="Equation" r:id="rId5" imgW="1028520" imgH="482400" progId="Equation.DSMT4">
                  <p:embed/>
                </p:oleObj>
              </mc:Choice>
              <mc:Fallback>
                <p:oleObj name="Equation" r:id="rId5" imgW="102852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3081338"/>
                        <a:ext cx="2184400" cy="1030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3268" name="Object 4"/>
          <p:cNvGraphicFramePr>
            <a:graphicFrameLocks noChangeAspect="1"/>
          </p:cNvGraphicFramePr>
          <p:nvPr/>
        </p:nvGraphicFramePr>
        <p:xfrm>
          <a:off x="941388" y="4175125"/>
          <a:ext cx="305276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70" name="Equation" r:id="rId7" imgW="1257120" imgH="266400" progId="Equation.DSMT4">
                  <p:embed/>
                </p:oleObj>
              </mc:Choice>
              <mc:Fallback>
                <p:oleObj name="Equation" r:id="rId7" imgW="125712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4175125"/>
                        <a:ext cx="3052762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269" name="Rectangle 5"/>
          <p:cNvSpPr>
            <a:spLocks noChangeArrowheads="1"/>
          </p:cNvSpPr>
          <p:nvPr/>
        </p:nvSpPr>
        <p:spPr bwMode="auto">
          <a:xfrm>
            <a:off x="762000" y="1371600"/>
            <a:ext cx="6477000" cy="527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ill Sans" pitchFamily="34" charset="0"/>
                <a:cs typeface="Times New Roman" pitchFamily="18" charset="0"/>
              </a:rPr>
              <a:t>Treat the two installations independently</a:t>
            </a:r>
            <a:endParaRPr lang="en-US" altLang="en-US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34" charset="0"/>
            </a:endParaRPr>
          </a:p>
        </p:txBody>
      </p:sp>
      <p:sp>
        <p:nvSpPr>
          <p:cNvPr id="523270" name="Rectangle 6"/>
          <p:cNvSpPr>
            <a:spLocks noChangeArrowheads="1"/>
          </p:cNvSpPr>
          <p:nvPr/>
        </p:nvSpPr>
        <p:spPr bwMode="auto">
          <a:xfrm>
            <a:off x="990600" y="5486400"/>
            <a:ext cx="7391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cs typeface="Times New Roman" pitchFamily="18" charset="0"/>
              </a:rPr>
              <a:t>                                                                 </a:t>
            </a:r>
            <a:endParaRPr lang="en-US" altLang="en-US" sz="1100"/>
          </a:p>
          <a:p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where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is a positive integer. 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523271" name="Object 7"/>
          <p:cNvGraphicFramePr>
            <a:graphicFrameLocks noChangeAspect="1"/>
          </p:cNvGraphicFramePr>
          <p:nvPr/>
        </p:nvGraphicFramePr>
        <p:xfrm>
          <a:off x="1143000" y="5181600"/>
          <a:ext cx="16478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71" name="Equation" r:id="rId9" imgW="558800" imgH="190500" progId="Equation.DSMT4">
                  <p:embed/>
                </p:oleObj>
              </mc:Choice>
              <mc:Fallback>
                <p:oleObj name="Equation" r:id="rId9" imgW="558800" imgH="190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181600"/>
                        <a:ext cx="16478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3274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  <p:pic>
        <p:nvPicPr>
          <p:cNvPr id="523431" name="Picture 16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2286000" cy="45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7BE68-2270-4F8F-A930-927A0B64DDD5}" type="slidenum">
              <a:rPr lang="en-US" altLang="en-US"/>
              <a:pPr/>
              <a:t>104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4290" name="Object 2"/>
          <p:cNvGraphicFramePr>
            <a:graphicFrameLocks noChangeAspect="1"/>
          </p:cNvGraphicFramePr>
          <p:nvPr/>
        </p:nvGraphicFramePr>
        <p:xfrm>
          <a:off x="214313" y="1382713"/>
          <a:ext cx="4068762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97" name="Equation" r:id="rId3" imgW="1701720" imgH="431640" progId="Equation.DSMT4">
                  <p:embed/>
                </p:oleObj>
              </mc:Choice>
              <mc:Fallback>
                <p:oleObj name="Equation" r:id="rId3" imgW="170172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382713"/>
                        <a:ext cx="4068762" cy="1122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4291" name="Object 3"/>
          <p:cNvGraphicFramePr>
            <a:graphicFrameLocks noChangeAspect="1"/>
          </p:cNvGraphicFramePr>
          <p:nvPr/>
        </p:nvGraphicFramePr>
        <p:xfrm>
          <a:off x="5454650" y="1295400"/>
          <a:ext cx="26352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98" name="Equation" r:id="rId5" imgW="1015920" imgH="482400" progId="Equation.DSMT4">
                  <p:embed/>
                </p:oleObj>
              </mc:Choice>
              <mc:Fallback>
                <p:oleObj name="Equation" r:id="rId5" imgW="101592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1295400"/>
                        <a:ext cx="2635250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292" name="Rectangle 4"/>
          <p:cNvSpPr>
            <a:spLocks noChangeArrowheads="1"/>
          </p:cNvSpPr>
          <p:nvPr/>
        </p:nvSpPr>
        <p:spPr bwMode="auto">
          <a:xfrm>
            <a:off x="533400" y="38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4293" name="Rectangle 5"/>
          <p:cNvSpPr>
            <a:spLocks noChangeArrowheads="1"/>
          </p:cNvSpPr>
          <p:nvPr/>
        </p:nvSpPr>
        <p:spPr bwMode="auto">
          <a:xfrm>
            <a:off x="152400" y="3294063"/>
            <a:ext cx="87630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latin typeface="Arial" charset="0"/>
                <a:cs typeface="Times New Roman" pitchFamily="18" charset="0"/>
              </a:rPr>
              <a:t> If k</a:t>
            </a:r>
            <a:r>
              <a:rPr lang="en-US" altLang="en-US" sz="2600" baseline="30000">
                <a:latin typeface="Arial" charset="0"/>
                <a:cs typeface="Times New Roman" pitchFamily="18" charset="0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&lt; 1 it is optimal to choose k = 1. </a:t>
            </a:r>
          </a:p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endParaRPr lang="en-US" altLang="en-US" sz="2600">
              <a:latin typeface="Arial" charset="0"/>
              <a:cs typeface="Times New Roman" pitchFamily="18" charset="0"/>
            </a:endParaRPr>
          </a:p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latin typeface="Arial" charset="0"/>
                <a:cs typeface="Times New Roman" pitchFamily="18" charset="0"/>
              </a:rPr>
              <a:t> If k</a:t>
            </a:r>
            <a:r>
              <a:rPr lang="en-US" altLang="en-US" sz="2600" baseline="30000">
                <a:latin typeface="Arial" charset="0"/>
                <a:cs typeface="Times New Roman" pitchFamily="18" charset="0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&gt; 1. Let k´ be the largest integer less or equal to k</a:t>
            </a:r>
            <a:r>
              <a:rPr lang="en-US" altLang="en-US" sz="2600" baseline="30000">
                <a:latin typeface="Arial" charset="0"/>
                <a:cs typeface="Times New Roman" pitchFamily="18" charset="0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 </a:t>
            </a:r>
          </a:p>
          <a:p>
            <a:pPr lvl="1" eaLnBrk="1" hangingPunct="1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600">
                <a:latin typeface="Arial" charset="0"/>
                <a:cs typeface="Times New Roman" pitchFamily="18" charset="0"/>
              </a:rPr>
              <a:t> k´ 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k</a:t>
            </a:r>
            <a:r>
              <a:rPr lang="en-US" altLang="en-US" sz="2600" baseline="30000">
                <a:latin typeface="Arial" charset="0"/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&lt; k´ + 1, it is optimal to choose k = k´ </a:t>
            </a:r>
          </a:p>
          <a:p>
            <a:pPr lvl="1" eaLnBrk="1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		if k</a:t>
            </a:r>
            <a:r>
              <a:rPr lang="en-US" altLang="en-US" sz="2600" baseline="30000">
                <a:latin typeface="Arial" charset="0"/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/k´ 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(k´ + 1)/k</a:t>
            </a:r>
            <a:r>
              <a:rPr lang="en-US" altLang="en-US" sz="2600" baseline="30000">
                <a:latin typeface="Arial" charset="0"/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, otherwise  k = k´+ 1.</a:t>
            </a:r>
          </a:p>
          <a:p>
            <a:pPr eaLnBrk="1" hangingPunct="1"/>
            <a:endParaRPr lang="en-US" altLang="en-US" sz="1100">
              <a:latin typeface="Arial" charset="0"/>
              <a:sym typeface="Symbol" pitchFamily="18" charset="2"/>
            </a:endParaRPr>
          </a:p>
          <a:p>
            <a:endParaRPr lang="en-US" altLang="en-US" sz="2600">
              <a:latin typeface="Arial" charset="0"/>
              <a:cs typeface="Times New Roman" pitchFamily="18" charset="0"/>
              <a:sym typeface="Symbol" pitchFamily="18" charset="2"/>
            </a:endParaRPr>
          </a:p>
          <a:p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en-US" sz="2600" baseline="30000">
                <a:latin typeface="Arial" charset="0"/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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2.24, k = 2.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 C</a:t>
            </a:r>
            <a:r>
              <a:rPr lang="en-US" altLang="en-US" sz="2600" baseline="-30000">
                <a:latin typeface="Arial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= 56,  C = C</a:t>
            </a:r>
            <a:r>
              <a:rPr lang="en-US" altLang="en-US" sz="2600" baseline="-30000">
                <a:latin typeface="Arial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+ C</a:t>
            </a:r>
            <a:r>
              <a:rPr lang="en-US" altLang="en-US" sz="2600" baseline="-30000">
                <a:latin typeface="Arial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en-US" sz="2600">
                <a:latin typeface="Arial" charset="0"/>
                <a:cs typeface="Times New Roman" pitchFamily="18" charset="0"/>
                <a:sym typeface="Symbol" pitchFamily="18" charset="2"/>
              </a:rPr>
              <a:t> = 40 + 56 = 96.</a:t>
            </a:r>
          </a:p>
        </p:txBody>
      </p:sp>
      <p:sp>
        <p:nvSpPr>
          <p:cNvPr id="524296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  <p:pic>
        <p:nvPicPr>
          <p:cNvPr id="524378" name="Picture 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34" y="2396926"/>
            <a:ext cx="1898650" cy="89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535E-ADAB-4CB4-B20B-3A86DFD658A2}" type="slidenum">
              <a:rPr lang="en-US" altLang="en-US"/>
              <a:pPr/>
              <a:t>105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5314" name="Object 2"/>
          <p:cNvGraphicFramePr>
            <a:graphicFrameLocks noChangeAspect="1"/>
          </p:cNvGraphicFramePr>
          <p:nvPr/>
        </p:nvGraphicFramePr>
        <p:xfrm>
          <a:off x="742950" y="2220913"/>
          <a:ext cx="6934200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27" name="Equation" r:id="rId3" imgW="2984400" imgH="431640" progId="Equation.DSMT4">
                  <p:embed/>
                </p:oleObj>
              </mc:Choice>
              <mc:Fallback>
                <p:oleObj name="Equation" r:id="rId3" imgW="29844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2220913"/>
                        <a:ext cx="6934200" cy="1055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5" name="Object 3"/>
          <p:cNvGraphicFramePr>
            <a:graphicFrameLocks noChangeAspect="1"/>
          </p:cNvGraphicFramePr>
          <p:nvPr/>
        </p:nvGraphicFramePr>
        <p:xfrm>
          <a:off x="652463" y="4013200"/>
          <a:ext cx="270033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28" name="Equation" r:id="rId5" imgW="1130040" imgH="431640" progId="Equation.DSMT4">
                  <p:embed/>
                </p:oleObj>
              </mc:Choice>
              <mc:Fallback>
                <p:oleObj name="Equation" r:id="rId5" imgW="113004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013200"/>
                        <a:ext cx="2700337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6" name="Object 4"/>
          <p:cNvGraphicFramePr>
            <a:graphicFrameLocks noChangeAspect="1"/>
          </p:cNvGraphicFramePr>
          <p:nvPr/>
        </p:nvGraphicFramePr>
        <p:xfrm>
          <a:off x="4343400" y="3962400"/>
          <a:ext cx="3352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29" name="Equation" r:id="rId7" imgW="1320480" imgH="431640" progId="Equation.DSMT4">
                  <p:embed/>
                </p:oleObj>
              </mc:Choice>
              <mc:Fallback>
                <p:oleObj name="Equation" r:id="rId7" imgW="13204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962400"/>
                        <a:ext cx="3352800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7" name="Object 5"/>
          <p:cNvGraphicFramePr>
            <a:graphicFrameLocks noChangeAspect="1"/>
          </p:cNvGraphicFramePr>
          <p:nvPr/>
        </p:nvGraphicFramePr>
        <p:xfrm>
          <a:off x="708025" y="5018088"/>
          <a:ext cx="6988175" cy="115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30" name="Equation" r:id="rId9" imgW="2616120" imgH="431640" progId="Equation.DSMT4">
                  <p:embed/>
                </p:oleObj>
              </mc:Choice>
              <mc:Fallback>
                <p:oleObj name="Equation" r:id="rId9" imgW="26161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5018088"/>
                        <a:ext cx="6988175" cy="1154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5318" name="Rectangle 6"/>
          <p:cNvSpPr>
            <a:spLocks noChangeArrowheads="1"/>
          </p:cNvSpPr>
          <p:nvPr/>
        </p:nvSpPr>
        <p:spPr bwMode="auto">
          <a:xfrm>
            <a:off x="381000" y="1524000"/>
            <a:ext cx="5410200" cy="5270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600">
                <a:effectLst>
                  <a:outerShdw blurRad="38100" dist="38100" dir="2700000" algn="tl">
                    <a:srgbClr val="C0C0C0"/>
                  </a:outerShdw>
                </a:effectLst>
                <a:latin typeface="Gill Sans" pitchFamily="34" charset="0"/>
                <a:cs typeface="Times New Roman" pitchFamily="18" charset="0"/>
              </a:rPr>
              <a:t> Treat the two installations together</a:t>
            </a:r>
            <a:endParaRPr lang="en-US" altLang="en-US" sz="2400">
              <a:effectLst>
                <a:outerShdw blurRad="38100" dist="38100" dir="2700000" algn="tl">
                  <a:srgbClr val="C0C0C0"/>
                </a:outerShdw>
              </a:effectLst>
              <a:latin typeface="Gill Sans" pitchFamily="34" charset="0"/>
            </a:endParaRPr>
          </a:p>
        </p:txBody>
      </p:sp>
      <p:sp>
        <p:nvSpPr>
          <p:cNvPr id="525319" name="Rectangle 7"/>
          <p:cNvSpPr>
            <a:spLocks noChangeArrowheads="1"/>
          </p:cNvSpPr>
          <p:nvPr/>
        </p:nvSpPr>
        <p:spPr bwMode="auto">
          <a:xfrm>
            <a:off x="152400" y="3200400"/>
            <a:ext cx="8534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latin typeface="Arial" charset="0"/>
                <a:cs typeface="Times New Roman" pitchFamily="18" charset="0"/>
              </a:rPr>
              <a:t>Alternatively, use the </a:t>
            </a:r>
            <a:r>
              <a:rPr lang="en-US" altLang="en-US" sz="2600" i="1">
                <a:latin typeface="Arial" charset="0"/>
                <a:cs typeface="Times New Roman" pitchFamily="18" charset="0"/>
              </a:rPr>
              <a:t>echelon holding costs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e</a:t>
            </a:r>
            <a:r>
              <a:rPr lang="en-US" altLang="en-US" sz="2600" baseline="-30000">
                <a:latin typeface="Arial" charset="0"/>
                <a:cs typeface="Times New Roman" pitchFamily="18" charset="0"/>
              </a:rPr>
              <a:t>1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= H</a:t>
            </a:r>
            <a:r>
              <a:rPr lang="en-US" altLang="en-US" sz="2600" baseline="-30000">
                <a:latin typeface="Arial" charset="0"/>
                <a:cs typeface="Times New Roman" pitchFamily="18" charset="0"/>
              </a:rPr>
              <a:t>1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- H</a:t>
            </a:r>
            <a:r>
              <a:rPr lang="en-US" altLang="en-US" sz="2600" baseline="-30000">
                <a:latin typeface="Arial" charset="0"/>
                <a:cs typeface="Times New Roman" pitchFamily="18" charset="0"/>
              </a:rPr>
              <a:t>2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, </a:t>
            </a:r>
          </a:p>
          <a:p>
            <a:r>
              <a:rPr lang="en-US" altLang="en-US" sz="2600">
                <a:latin typeface="Arial" charset="0"/>
                <a:cs typeface="Times New Roman" pitchFamily="18" charset="0"/>
              </a:rPr>
              <a:t>and e</a:t>
            </a:r>
            <a:r>
              <a:rPr lang="en-US" altLang="en-US" sz="2600" baseline="-30000">
                <a:latin typeface="Arial" charset="0"/>
                <a:cs typeface="Times New Roman" pitchFamily="18" charset="0"/>
              </a:rPr>
              <a:t>2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 = H</a:t>
            </a:r>
            <a:r>
              <a:rPr lang="en-US" altLang="en-US" sz="2600" baseline="-30000">
                <a:latin typeface="Arial" charset="0"/>
                <a:cs typeface="Times New Roman" pitchFamily="18" charset="0"/>
              </a:rPr>
              <a:t>2</a:t>
            </a:r>
            <a:r>
              <a:rPr lang="en-US" altLang="en-US" sz="2600">
                <a:latin typeface="Arial" charset="0"/>
                <a:cs typeface="Times New Roman" pitchFamily="18" charset="0"/>
              </a:rPr>
              <a:t>, 	</a:t>
            </a:r>
            <a:endParaRPr lang="en-US" altLang="en-US">
              <a:latin typeface="Arial" charset="0"/>
            </a:endParaRPr>
          </a:p>
        </p:txBody>
      </p:sp>
      <p:sp>
        <p:nvSpPr>
          <p:cNvPr id="525320" name="Rectangle 8"/>
          <p:cNvSpPr>
            <a:spLocks noChangeArrowheads="1"/>
          </p:cNvSpPr>
          <p:nvPr/>
        </p:nvSpPr>
        <p:spPr bwMode="auto">
          <a:xfrm>
            <a:off x="1219200" y="6172200"/>
            <a:ext cx="6553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 b="1">
                <a:latin typeface="Gill Sans" pitchFamily="34" charset="0"/>
                <a:cs typeface="Times New Roman" pitchFamily="18" charset="0"/>
              </a:rPr>
              <a:t>The two cost expressions are equivalent</a:t>
            </a:r>
            <a:endParaRPr lang="en-US" altLang="en-US" b="1">
              <a:latin typeface="Gill Sans" pitchFamily="34" charset="0"/>
            </a:endParaRPr>
          </a:p>
        </p:txBody>
      </p:sp>
      <p:grpSp>
        <p:nvGrpSpPr>
          <p:cNvPr id="525322" name="Group 10"/>
          <p:cNvGrpSpPr>
            <a:grpSpLocks/>
          </p:cNvGrpSpPr>
          <p:nvPr/>
        </p:nvGrpSpPr>
        <p:grpSpPr bwMode="auto">
          <a:xfrm>
            <a:off x="6019800" y="1219200"/>
            <a:ext cx="3017838" cy="571500"/>
            <a:chOff x="576" y="1042"/>
            <a:chExt cx="1901" cy="360"/>
          </a:xfrm>
        </p:grpSpPr>
        <p:sp>
          <p:nvSpPr>
            <p:cNvPr id="525323" name="Text Box 11"/>
            <p:cNvSpPr txBox="1">
              <a:spLocks noChangeArrowheads="1"/>
            </p:cNvSpPr>
            <p:nvPr/>
          </p:nvSpPr>
          <p:spPr bwMode="auto">
            <a:xfrm>
              <a:off x="2189" y="1070"/>
              <a:ext cx="115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 sz="1200">
                  <a:cs typeface="Times New Roman" pitchFamily="18" charset="0"/>
                </a:rPr>
                <a:t> </a:t>
              </a:r>
              <a:r>
                <a:rPr lang="en-US" altLang="en-US">
                  <a:cs typeface="Times New Roman" pitchFamily="18" charset="0"/>
                </a:rPr>
                <a:t>1</a:t>
              </a:r>
              <a:endParaRPr lang="en-US" altLang="en-US" sz="2400"/>
            </a:p>
          </p:txBody>
        </p:sp>
        <p:sp>
          <p:nvSpPr>
            <p:cNvPr id="525324" name="AutoShape 12"/>
            <p:cNvSpPr>
              <a:spLocks noChangeArrowheads="1"/>
            </p:cNvSpPr>
            <p:nvPr/>
          </p:nvSpPr>
          <p:spPr bwMode="auto">
            <a:xfrm rot="10800000">
              <a:off x="1152" y="1056"/>
              <a:ext cx="461" cy="34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5325" name="AutoShape 13"/>
            <p:cNvSpPr>
              <a:spLocks noChangeArrowheads="1"/>
            </p:cNvSpPr>
            <p:nvPr/>
          </p:nvSpPr>
          <p:spPr bwMode="auto">
            <a:xfrm rot="10800000">
              <a:off x="2016" y="1042"/>
              <a:ext cx="461" cy="34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5326" name="Line 14"/>
            <p:cNvSpPr>
              <a:spLocks noChangeShapeType="1"/>
            </p:cNvSpPr>
            <p:nvPr/>
          </p:nvSpPr>
          <p:spPr bwMode="auto">
            <a:xfrm>
              <a:off x="1498" y="1292"/>
              <a:ext cx="63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5327" name="Line 15"/>
            <p:cNvSpPr>
              <a:spLocks noChangeShapeType="1"/>
            </p:cNvSpPr>
            <p:nvPr/>
          </p:nvSpPr>
          <p:spPr bwMode="auto">
            <a:xfrm>
              <a:off x="576" y="1292"/>
              <a:ext cx="69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5328" name="Text Box 16"/>
            <p:cNvSpPr txBox="1">
              <a:spLocks noChangeArrowheads="1"/>
            </p:cNvSpPr>
            <p:nvPr/>
          </p:nvSpPr>
          <p:spPr bwMode="auto">
            <a:xfrm>
              <a:off x="1325" y="1070"/>
              <a:ext cx="115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 2</a:t>
              </a:r>
              <a:endParaRPr lang="en-US" altLang="en-US" sz="2400"/>
            </a:p>
          </p:txBody>
        </p:sp>
      </p:grpSp>
      <p:sp>
        <p:nvSpPr>
          <p:cNvPr id="525330" name="Rectangle 18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2825B-6846-45AF-89FD-EA4C6EDFCA90}" type="slidenum">
              <a:rPr lang="en-US" altLang="en-US"/>
              <a:pPr/>
              <a:t>106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6338" name="Object 2"/>
          <p:cNvGraphicFramePr>
            <a:graphicFrameLocks noChangeAspect="1"/>
          </p:cNvGraphicFramePr>
          <p:nvPr/>
        </p:nvGraphicFramePr>
        <p:xfrm>
          <a:off x="339725" y="1404938"/>
          <a:ext cx="3286125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90" name="Equation" r:id="rId3" imgW="1231560" imgH="660240" progId="Equation.DSMT4">
                  <p:embed/>
                </p:oleObj>
              </mc:Choice>
              <mc:Fallback>
                <p:oleObj name="Equation" r:id="rId3" imgW="1231560" imgH="660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1404938"/>
                        <a:ext cx="3286125" cy="176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39" name="Object 3"/>
          <p:cNvGraphicFramePr>
            <a:graphicFrameLocks noChangeAspect="1"/>
          </p:cNvGraphicFramePr>
          <p:nvPr/>
        </p:nvGraphicFramePr>
        <p:xfrm>
          <a:off x="223838" y="3275013"/>
          <a:ext cx="50673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91" name="Equation" r:id="rId5" imgW="1942920" imgH="444240" progId="Equation.DSMT4">
                  <p:embed/>
                </p:oleObj>
              </mc:Choice>
              <mc:Fallback>
                <p:oleObj name="Equation" r:id="rId5" imgW="19429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8" y="3275013"/>
                        <a:ext cx="5067300" cy="1162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40" name="Object 4"/>
          <p:cNvGraphicFramePr>
            <a:graphicFrameLocks noChangeAspect="1"/>
          </p:cNvGraphicFramePr>
          <p:nvPr/>
        </p:nvGraphicFramePr>
        <p:xfrm>
          <a:off x="6096000" y="3262313"/>
          <a:ext cx="178117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92" name="Equation" r:id="rId7" imgW="736560" imgH="482400" progId="Equation.DSMT4">
                  <p:embed/>
                </p:oleObj>
              </mc:Choice>
              <mc:Fallback>
                <p:oleObj name="Equation" r:id="rId7" imgW="73656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262313"/>
                        <a:ext cx="1781175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6341" name="Rectangle 5"/>
          <p:cNvSpPr>
            <a:spLocks noChangeArrowheads="1"/>
          </p:cNvSpPr>
          <p:nvPr/>
        </p:nvSpPr>
        <p:spPr bwMode="auto">
          <a:xfrm>
            <a:off x="508000" y="277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6342" name="Rectangle 6"/>
          <p:cNvSpPr>
            <a:spLocks noChangeArrowheads="1"/>
          </p:cNvSpPr>
          <p:nvPr/>
        </p:nvSpPr>
        <p:spPr bwMode="auto">
          <a:xfrm>
            <a:off x="304800" y="4846638"/>
            <a:ext cx="861060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If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</a:rPr>
              <a:t>*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&lt; 1 it is optimal to choose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1. </a:t>
            </a:r>
          </a:p>
          <a:p>
            <a:pPr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If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</a:rPr>
              <a:t>*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&gt; 1. Let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k´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be the largest integer less or equal to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</a:rPr>
              <a:t>*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</a:rPr>
              <a:t>k´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</a:t>
            </a:r>
            <a:r>
              <a:rPr lang="en-US" altLang="en-US" sz="2600" i="1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 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&lt; k´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+ 1, it is optimal to choose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k = k´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</a:p>
          <a:p>
            <a:pPr algn="ctr">
              <a:buClr>
                <a:schemeClr val="accent2"/>
              </a:buClr>
              <a:buFont typeface="Wingdings" pitchFamily="2" charset="2"/>
              <a:buNone/>
            </a:pP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if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/k´ </a:t>
            </a:r>
            <a:r>
              <a:rPr lang="en-US" altLang="en-US" sz="2600" i="1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 (k´ + 1)/k</a:t>
            </a:r>
            <a:r>
              <a:rPr lang="en-US" altLang="en-US" sz="2600" i="1" baseline="300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*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,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otherwise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k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= </a:t>
            </a:r>
            <a:r>
              <a:rPr lang="en-US" altLang="en-US" sz="2600" i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k´+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1.</a:t>
            </a:r>
          </a:p>
        </p:txBody>
      </p:sp>
      <p:sp>
        <p:nvSpPr>
          <p:cNvPr id="526345" name="Rectangle 9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AD1E4-0C9E-4681-BEE2-F4C86D5E03A0}" type="slidenum">
              <a:rPr lang="en-US" altLang="en-US"/>
              <a:pPr/>
              <a:t>107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27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80373"/>
              </p:ext>
            </p:extLst>
          </p:nvPr>
        </p:nvGraphicFramePr>
        <p:xfrm>
          <a:off x="1171575" y="5715000"/>
          <a:ext cx="49264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25" name="Equation" r:id="rId3" imgW="215640" imgH="228600" progId="Equation.DSMT4">
                  <p:embed/>
                </p:oleObj>
              </mc:Choice>
              <mc:Fallback>
                <p:oleObj name="Equation" r:id="rId3" imgW="21564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575" y="5715000"/>
                        <a:ext cx="492645" cy="522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150237"/>
              </p:ext>
            </p:extLst>
          </p:nvPr>
        </p:nvGraphicFramePr>
        <p:xfrm>
          <a:off x="1211262" y="6280150"/>
          <a:ext cx="3889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26" name="Equation" r:id="rId5" imgW="152202" imgH="177569" progId="Equation.DSMT4">
                  <p:embed/>
                </p:oleObj>
              </mc:Choice>
              <mc:Fallback>
                <p:oleObj name="Equation" r:id="rId5" imgW="152202" imgH="177569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2" y="6280150"/>
                        <a:ext cx="3889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304800" y="1249363"/>
            <a:ext cx="75438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Example</a:t>
            </a:r>
            <a:endParaRPr lang="en-US" altLang="en-US" sz="1100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D = 8,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20,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80, H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5,  H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= 4. </a:t>
            </a:r>
            <a:endParaRPr lang="en-US" altLang="en-US" sz="1100">
              <a:solidFill>
                <a:srgbClr val="000000"/>
              </a:solidFill>
            </a:endParaRPr>
          </a:p>
          <a:p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e</a:t>
            </a:r>
            <a:r>
              <a:rPr lang="de-DE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= H</a:t>
            </a:r>
            <a:r>
              <a:rPr lang="de-DE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- H</a:t>
            </a:r>
            <a:r>
              <a:rPr lang="de-DE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= 1, e</a:t>
            </a:r>
            <a:r>
              <a:rPr lang="de-DE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= H</a:t>
            </a:r>
            <a:r>
              <a:rPr lang="de-DE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= 4. </a:t>
            </a:r>
          </a:p>
          <a:p>
            <a:endParaRPr lang="de-DE" altLang="en-US" sz="2600">
              <a:solidFill>
                <a:srgbClr val="000000"/>
              </a:solidFill>
              <a:cs typeface="Times New Roman" pitchFamily="18" charset="0"/>
            </a:endParaRPr>
          </a:p>
          <a:p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de-DE" altLang="en-US" sz="2600" baseline="30000">
                <a:solidFill>
                  <a:srgbClr val="000000"/>
                </a:solidFill>
                <a:cs typeface="Times New Roman" pitchFamily="18" charset="0"/>
              </a:rPr>
              <a:t>*</a:t>
            </a:r>
            <a:r>
              <a:rPr lang="de-DE" altLang="en-US" sz="2600">
                <a:solidFill>
                  <a:srgbClr val="000000"/>
                </a:solidFill>
                <a:cs typeface="Times New Roman" pitchFamily="18" charset="0"/>
              </a:rPr>
              <a:t> = 1. </a:t>
            </a: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27365" name="Rectangle 5"/>
          <p:cNvSpPr>
            <a:spLocks noChangeArrowheads="1"/>
          </p:cNvSpPr>
          <p:nvPr/>
        </p:nvSpPr>
        <p:spPr bwMode="auto">
          <a:xfrm>
            <a:off x="152400" y="3352800"/>
            <a:ext cx="876300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and C</a:t>
            </a:r>
            <a:r>
              <a:rPr lang="en-US" altLang="en-US" sz="2600" baseline="30000" dirty="0">
                <a:solidFill>
                  <a:srgbClr val="000000"/>
                </a:solidFill>
                <a:cs typeface="Times New Roman" pitchFamily="18" charset="0"/>
              </a:rPr>
              <a:t>*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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 89.44, about 7 percent lower than the costs obtained </a:t>
            </a:r>
          </a:p>
          <a:p>
            <a:pPr eaLnBrk="1" hangingPunct="1"/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when treating the stages independently</a:t>
            </a:r>
          </a:p>
          <a:p>
            <a:pPr eaLnBrk="1" hangingPunct="1"/>
            <a:endParaRPr lang="en-US" altLang="en-US" sz="2600" dirty="0">
              <a:solidFill>
                <a:srgbClr val="000000"/>
              </a:solidFill>
              <a:sym typeface="Symbol" pitchFamily="18" charset="2"/>
            </a:endParaRPr>
          </a:p>
          <a:p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en-US" sz="2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Note, the Q* and Cost equation are essentially equivalent to the </a:t>
            </a:r>
          </a:p>
          <a:p>
            <a:r>
              <a:rPr lang="en-US" altLang="en-US" sz="2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corresponding expressions for the classical economic order quantity model.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	 </a:t>
            </a:r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1600200" y="5715000"/>
            <a:ext cx="56388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=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 + S</a:t>
            </a:r>
            <a:r>
              <a:rPr lang="en-US" altLang="en-US" sz="2600" baseline="-3000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/k ,                    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1600200" y="6248400"/>
            <a:ext cx="495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= e</a:t>
            </a:r>
            <a:r>
              <a:rPr lang="en-US" altLang="en-US" sz="2600" baseline="-30000" dirty="0">
                <a:solidFill>
                  <a:srgbClr val="000000"/>
                </a:solidFill>
                <a:cs typeface="Times New Roman" pitchFamily="18" charset="0"/>
              </a:rPr>
              <a:t>1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 + ke</a:t>
            </a:r>
            <a:r>
              <a:rPr lang="en-US" altLang="en-US" sz="2600" baseline="-30000" dirty="0">
                <a:solidFill>
                  <a:srgbClr val="000000"/>
                </a:solidFill>
                <a:cs typeface="Times New Roman" pitchFamily="18" charset="0"/>
              </a:rPr>
              <a:t>2</a:t>
            </a:r>
            <a:r>
              <a:rPr lang="en-US" altLang="en-US" sz="2600" dirty="0">
                <a:solidFill>
                  <a:srgbClr val="000000"/>
                </a:solidFill>
                <a:cs typeface="Times New Roman" pitchFamily="18" charset="0"/>
              </a:rPr>
              <a:t>. 	</a:t>
            </a:r>
            <a:endParaRPr lang="en-US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527368" name="Object 8"/>
          <p:cNvGraphicFramePr>
            <a:graphicFrameLocks noChangeAspect="1"/>
          </p:cNvGraphicFramePr>
          <p:nvPr/>
        </p:nvGraphicFramePr>
        <p:xfrm>
          <a:off x="1600200" y="2819400"/>
          <a:ext cx="16764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27" name="Equation" r:id="rId7" imgW="609336" imgH="203112" progId="Equation.DSMT4">
                  <p:embed/>
                </p:oleObj>
              </mc:Choice>
              <mc:Fallback>
                <p:oleObj name="Equation" r:id="rId7" imgW="609336" imgH="20311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819400"/>
                        <a:ext cx="167640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81321"/>
              </p:ext>
            </p:extLst>
          </p:nvPr>
        </p:nvGraphicFramePr>
        <p:xfrm>
          <a:off x="3733800" y="2790210"/>
          <a:ext cx="32004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28" name="Equation" r:id="rId9" imgW="1269449" imgH="203112" progId="Equation.DSMT4">
                  <p:embed/>
                </p:oleObj>
              </mc:Choice>
              <mc:Fallback>
                <p:oleObj name="Equation" r:id="rId9" imgW="1269449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790210"/>
                        <a:ext cx="320040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371" name="Object 11"/>
          <p:cNvGraphicFramePr>
            <a:graphicFrameLocks noChangeAspect="1"/>
          </p:cNvGraphicFramePr>
          <p:nvPr/>
        </p:nvGraphicFramePr>
        <p:xfrm>
          <a:off x="7086600" y="3810000"/>
          <a:ext cx="18288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29" name="Equation" r:id="rId11" imgW="1028520" imgH="482400" progId="Equation.DSMT4">
                  <p:embed/>
                </p:oleObj>
              </mc:Choice>
              <mc:Fallback>
                <p:oleObj name="Equation" r:id="rId11" imgW="1028520" imgH="48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10000"/>
                        <a:ext cx="1828800" cy="862013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7373" name="Rectangle 13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  <p:pic>
        <p:nvPicPr>
          <p:cNvPr id="527579" name="Picture 2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1371600"/>
            <a:ext cx="2649537" cy="52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2909B-A49F-4B05-8715-417A7CD0D9AD}" type="slidenum">
              <a:rPr lang="en-US" altLang="en-US"/>
              <a:pPr/>
              <a:t>108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686800" cy="533400"/>
          </a:xfrm>
          <a:noFill/>
          <a:ln/>
        </p:spPr>
        <p:txBody>
          <a:bodyPr/>
          <a:lstStyle/>
          <a:p>
            <a:r>
              <a:rPr lang="en-US" altLang="en-US" sz="2400"/>
              <a:t>Tailored Network: Multi-Echelon Finished Goods Network</a:t>
            </a:r>
          </a:p>
        </p:txBody>
      </p:sp>
      <p:grpSp>
        <p:nvGrpSpPr>
          <p:cNvPr id="545795" name="Group 3"/>
          <p:cNvGrpSpPr>
            <a:grpSpLocks/>
          </p:cNvGrpSpPr>
          <p:nvPr/>
        </p:nvGrpSpPr>
        <p:grpSpPr bwMode="auto">
          <a:xfrm>
            <a:off x="1984375" y="1998663"/>
            <a:ext cx="1152525" cy="1098550"/>
            <a:chOff x="1250" y="1259"/>
            <a:chExt cx="726" cy="692"/>
          </a:xfrm>
        </p:grpSpPr>
        <p:sp>
          <p:nvSpPr>
            <p:cNvPr id="545796" name="Rectangle 4"/>
            <p:cNvSpPr>
              <a:spLocks noChangeArrowheads="1"/>
            </p:cNvSpPr>
            <p:nvPr/>
          </p:nvSpPr>
          <p:spPr bwMode="auto">
            <a:xfrm>
              <a:off x="1250" y="1376"/>
              <a:ext cx="726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Regional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Finished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Goods DC</a:t>
              </a:r>
            </a:p>
          </p:txBody>
        </p:sp>
        <p:grpSp>
          <p:nvGrpSpPr>
            <p:cNvPr id="545797" name="Group 5"/>
            <p:cNvGrpSpPr>
              <a:grpSpLocks/>
            </p:cNvGrpSpPr>
            <p:nvPr/>
          </p:nvGrpSpPr>
          <p:grpSpPr bwMode="auto">
            <a:xfrm>
              <a:off x="1351" y="1259"/>
              <a:ext cx="523" cy="133"/>
              <a:chOff x="1351" y="1259"/>
              <a:chExt cx="523" cy="133"/>
            </a:xfrm>
          </p:grpSpPr>
          <p:grpSp>
            <p:nvGrpSpPr>
              <p:cNvPr id="545798" name="Group 6"/>
              <p:cNvGrpSpPr>
                <a:grpSpLocks/>
              </p:cNvGrpSpPr>
              <p:nvPr/>
            </p:nvGrpSpPr>
            <p:grpSpPr bwMode="auto">
              <a:xfrm>
                <a:off x="1386" y="1266"/>
                <a:ext cx="459" cy="99"/>
                <a:chOff x="1386" y="1266"/>
                <a:chExt cx="459" cy="99"/>
              </a:xfrm>
            </p:grpSpPr>
            <p:sp>
              <p:nvSpPr>
                <p:cNvPr id="545799" name="Freeform 7"/>
                <p:cNvSpPr>
                  <a:spLocks/>
                </p:cNvSpPr>
                <p:nvPr/>
              </p:nvSpPr>
              <p:spPr bwMode="auto">
                <a:xfrm>
                  <a:off x="1386" y="1266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800" name="Group 8"/>
                <p:cNvGrpSpPr>
                  <a:grpSpLocks/>
                </p:cNvGrpSpPr>
                <p:nvPr/>
              </p:nvGrpSpPr>
              <p:grpSpPr bwMode="auto">
                <a:xfrm>
                  <a:off x="1391" y="1268"/>
                  <a:ext cx="451" cy="97"/>
                  <a:chOff x="1391" y="1268"/>
                  <a:chExt cx="451" cy="97"/>
                </a:xfrm>
              </p:grpSpPr>
              <p:sp>
                <p:nvSpPr>
                  <p:cNvPr id="545801" name="Rectangle 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6" y="1269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2" name="Rectangle 1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1" y="1315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3" name="Rectangle 1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0" y="1309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4" name="Rectangle 1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8" y="1290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5" name="Rectangle 1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18" y="1285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6" name="Rectangle 1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8" y="1338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7" name="Rectangle 1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15" y="1346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8" name="Rectangle 1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3" y="135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09" name="Rectangle 1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34" y="1359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0" name="Rectangle 1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8" y="1333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1" name="Rectangle 1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31" y="131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2" name="Rectangle 2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5" y="1268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3" name="Rectangle 2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05" y="1290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4" name="Rectangle 2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7" y="1303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5" name="Rectangle 2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97" y="1328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6" name="Rectangle 2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45" y="134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7" name="Rectangle 2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09" y="1349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8" name="Rectangle 2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5" y="133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19" name="Rectangle 2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29" y="1308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20" name="Rectangle 2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91" y="1279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5821" name="Group 29"/>
              <p:cNvGrpSpPr>
                <a:grpSpLocks/>
              </p:cNvGrpSpPr>
              <p:nvPr/>
            </p:nvGrpSpPr>
            <p:grpSpPr bwMode="auto">
              <a:xfrm>
                <a:off x="1351" y="1373"/>
                <a:ext cx="523" cy="19"/>
                <a:chOff x="1351" y="1373"/>
                <a:chExt cx="523" cy="19"/>
              </a:xfrm>
            </p:grpSpPr>
            <p:sp>
              <p:nvSpPr>
                <p:cNvPr id="545822" name="Rectangle 30"/>
                <p:cNvSpPr>
                  <a:spLocks noChangeArrowheads="1"/>
                </p:cNvSpPr>
                <p:nvPr/>
              </p:nvSpPr>
              <p:spPr bwMode="auto">
                <a:xfrm>
                  <a:off x="1351" y="1373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823" name="Rectangle 31"/>
                <p:cNvSpPr>
                  <a:spLocks noChangeArrowheads="1"/>
                </p:cNvSpPr>
                <p:nvPr/>
              </p:nvSpPr>
              <p:spPr bwMode="auto">
                <a:xfrm flipV="1">
                  <a:off x="1352" y="1387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5824" name="Rectangle 32"/>
              <p:cNvSpPr>
                <a:spLocks noChangeArrowheads="1"/>
              </p:cNvSpPr>
              <p:nvPr/>
            </p:nvSpPr>
            <p:spPr bwMode="auto">
              <a:xfrm>
                <a:off x="1451" y="1259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25" name="Freeform 33"/>
              <p:cNvSpPr>
                <a:spLocks/>
              </p:cNvSpPr>
              <p:nvPr/>
            </p:nvSpPr>
            <p:spPr bwMode="auto">
              <a:xfrm>
                <a:off x="1401" y="1301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826" name="Rectangle 34"/>
              <p:cNvSpPr>
                <a:spLocks noChangeArrowheads="1"/>
              </p:cNvSpPr>
              <p:nvPr/>
            </p:nvSpPr>
            <p:spPr bwMode="auto">
              <a:xfrm>
                <a:off x="1423" y="1315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27" name="Rectangle 35"/>
              <p:cNvSpPr>
                <a:spLocks noChangeArrowheads="1"/>
              </p:cNvSpPr>
              <p:nvPr/>
            </p:nvSpPr>
            <p:spPr bwMode="auto">
              <a:xfrm>
                <a:off x="1492" y="13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28" name="Rectangle 36"/>
              <p:cNvSpPr>
                <a:spLocks noChangeArrowheads="1"/>
              </p:cNvSpPr>
              <p:nvPr/>
            </p:nvSpPr>
            <p:spPr bwMode="auto">
              <a:xfrm>
                <a:off x="1560" y="13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29" name="Rectangle 37"/>
              <p:cNvSpPr>
                <a:spLocks noChangeArrowheads="1"/>
              </p:cNvSpPr>
              <p:nvPr/>
            </p:nvSpPr>
            <p:spPr bwMode="auto">
              <a:xfrm>
                <a:off x="1628" y="1315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30" name="Rectangle 38"/>
              <p:cNvSpPr>
                <a:spLocks noChangeArrowheads="1"/>
              </p:cNvSpPr>
              <p:nvPr/>
            </p:nvSpPr>
            <p:spPr bwMode="auto">
              <a:xfrm>
                <a:off x="1697" y="13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31" name="Rectangle 39"/>
              <p:cNvSpPr>
                <a:spLocks noChangeArrowheads="1"/>
              </p:cNvSpPr>
              <p:nvPr/>
            </p:nvSpPr>
            <p:spPr bwMode="auto">
              <a:xfrm>
                <a:off x="1765" y="13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5832" name="Group 40"/>
          <p:cNvGrpSpPr>
            <a:grpSpLocks/>
          </p:cNvGrpSpPr>
          <p:nvPr/>
        </p:nvGrpSpPr>
        <p:grpSpPr bwMode="auto">
          <a:xfrm>
            <a:off x="1984375" y="4418013"/>
            <a:ext cx="1152525" cy="1098550"/>
            <a:chOff x="1250" y="2783"/>
            <a:chExt cx="726" cy="692"/>
          </a:xfrm>
        </p:grpSpPr>
        <p:sp>
          <p:nvSpPr>
            <p:cNvPr id="545833" name="Rectangle 41"/>
            <p:cNvSpPr>
              <a:spLocks noChangeArrowheads="1"/>
            </p:cNvSpPr>
            <p:nvPr/>
          </p:nvSpPr>
          <p:spPr bwMode="auto">
            <a:xfrm>
              <a:off x="1250" y="2900"/>
              <a:ext cx="726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Regional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Finished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Goods DC</a:t>
              </a:r>
            </a:p>
          </p:txBody>
        </p:sp>
        <p:grpSp>
          <p:nvGrpSpPr>
            <p:cNvPr id="545834" name="Group 42"/>
            <p:cNvGrpSpPr>
              <a:grpSpLocks/>
            </p:cNvGrpSpPr>
            <p:nvPr/>
          </p:nvGrpSpPr>
          <p:grpSpPr bwMode="auto">
            <a:xfrm>
              <a:off x="1351" y="2783"/>
              <a:ext cx="523" cy="133"/>
              <a:chOff x="1351" y="2783"/>
              <a:chExt cx="523" cy="133"/>
            </a:xfrm>
          </p:grpSpPr>
          <p:grpSp>
            <p:nvGrpSpPr>
              <p:cNvPr id="545835" name="Group 43"/>
              <p:cNvGrpSpPr>
                <a:grpSpLocks/>
              </p:cNvGrpSpPr>
              <p:nvPr/>
            </p:nvGrpSpPr>
            <p:grpSpPr bwMode="auto">
              <a:xfrm>
                <a:off x="1386" y="2790"/>
                <a:ext cx="459" cy="99"/>
                <a:chOff x="1386" y="2790"/>
                <a:chExt cx="459" cy="99"/>
              </a:xfrm>
            </p:grpSpPr>
            <p:sp>
              <p:nvSpPr>
                <p:cNvPr id="545836" name="Freeform 44"/>
                <p:cNvSpPr>
                  <a:spLocks/>
                </p:cNvSpPr>
                <p:nvPr/>
              </p:nvSpPr>
              <p:spPr bwMode="auto">
                <a:xfrm>
                  <a:off x="1386" y="2790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837" name="Group 45"/>
                <p:cNvGrpSpPr>
                  <a:grpSpLocks/>
                </p:cNvGrpSpPr>
                <p:nvPr/>
              </p:nvGrpSpPr>
              <p:grpSpPr bwMode="auto">
                <a:xfrm>
                  <a:off x="1391" y="2792"/>
                  <a:ext cx="451" cy="97"/>
                  <a:chOff x="1391" y="2792"/>
                  <a:chExt cx="451" cy="97"/>
                </a:xfrm>
              </p:grpSpPr>
              <p:sp>
                <p:nvSpPr>
                  <p:cNvPr id="545838" name="Rectangle 4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6" y="2793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39" name="Rectangle 4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1" y="2839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0" name="Rectangle 4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0" y="2833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1" name="Rectangle 4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8" y="2814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2" name="Rectangle 5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18" y="2809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3" name="Rectangle 5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28" y="2862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4" name="Rectangle 5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15" y="2870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5" name="Rectangle 5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3" y="287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6" name="Rectangle 5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34" y="2883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7" name="Rectangle 5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788" y="2857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8" name="Rectangle 5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831" y="284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49" name="Rectangle 5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5" y="2792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0" name="Rectangle 5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05" y="2814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1" name="Rectangle 5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7" y="2827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2" name="Rectangle 6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97" y="2852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3" name="Rectangle 6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45" y="286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4" name="Rectangle 6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09" y="2873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5" name="Rectangle 6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15" y="286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6" name="Rectangle 6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429" y="2832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57" name="Rectangle 6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91" y="2803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5858" name="Group 66"/>
              <p:cNvGrpSpPr>
                <a:grpSpLocks/>
              </p:cNvGrpSpPr>
              <p:nvPr/>
            </p:nvGrpSpPr>
            <p:grpSpPr bwMode="auto">
              <a:xfrm>
                <a:off x="1351" y="2897"/>
                <a:ext cx="523" cy="19"/>
                <a:chOff x="1351" y="2897"/>
                <a:chExt cx="523" cy="19"/>
              </a:xfrm>
            </p:grpSpPr>
            <p:sp>
              <p:nvSpPr>
                <p:cNvPr id="545859" name="Rectangle 67"/>
                <p:cNvSpPr>
                  <a:spLocks noChangeArrowheads="1"/>
                </p:cNvSpPr>
                <p:nvPr/>
              </p:nvSpPr>
              <p:spPr bwMode="auto">
                <a:xfrm>
                  <a:off x="1351" y="2897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860" name="Rectangle 68"/>
                <p:cNvSpPr>
                  <a:spLocks noChangeArrowheads="1"/>
                </p:cNvSpPr>
                <p:nvPr/>
              </p:nvSpPr>
              <p:spPr bwMode="auto">
                <a:xfrm flipV="1">
                  <a:off x="1352" y="2911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5861" name="Rectangle 69"/>
              <p:cNvSpPr>
                <a:spLocks noChangeArrowheads="1"/>
              </p:cNvSpPr>
              <p:nvPr/>
            </p:nvSpPr>
            <p:spPr bwMode="auto">
              <a:xfrm>
                <a:off x="1451" y="2783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2" name="Freeform 70"/>
              <p:cNvSpPr>
                <a:spLocks/>
              </p:cNvSpPr>
              <p:nvPr/>
            </p:nvSpPr>
            <p:spPr bwMode="auto">
              <a:xfrm>
                <a:off x="1401" y="2825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863" name="Rectangle 71"/>
              <p:cNvSpPr>
                <a:spLocks noChangeArrowheads="1"/>
              </p:cNvSpPr>
              <p:nvPr/>
            </p:nvSpPr>
            <p:spPr bwMode="auto">
              <a:xfrm>
                <a:off x="1423" y="2839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4" name="Rectangle 72"/>
              <p:cNvSpPr>
                <a:spLocks noChangeArrowheads="1"/>
              </p:cNvSpPr>
              <p:nvPr/>
            </p:nvSpPr>
            <p:spPr bwMode="auto">
              <a:xfrm>
                <a:off x="1492" y="2839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5" name="Rectangle 73"/>
              <p:cNvSpPr>
                <a:spLocks noChangeArrowheads="1"/>
              </p:cNvSpPr>
              <p:nvPr/>
            </p:nvSpPr>
            <p:spPr bwMode="auto">
              <a:xfrm>
                <a:off x="1560" y="2839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6" name="Rectangle 74"/>
              <p:cNvSpPr>
                <a:spLocks noChangeArrowheads="1"/>
              </p:cNvSpPr>
              <p:nvPr/>
            </p:nvSpPr>
            <p:spPr bwMode="auto">
              <a:xfrm>
                <a:off x="1628" y="2839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7" name="Rectangle 75"/>
              <p:cNvSpPr>
                <a:spLocks noChangeArrowheads="1"/>
              </p:cNvSpPr>
              <p:nvPr/>
            </p:nvSpPr>
            <p:spPr bwMode="auto">
              <a:xfrm>
                <a:off x="1697" y="2839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68" name="Rectangle 76"/>
              <p:cNvSpPr>
                <a:spLocks noChangeArrowheads="1"/>
              </p:cNvSpPr>
              <p:nvPr/>
            </p:nvSpPr>
            <p:spPr bwMode="auto">
              <a:xfrm>
                <a:off x="1765" y="2839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5869" name="Group 77"/>
          <p:cNvGrpSpPr>
            <a:grpSpLocks/>
          </p:cNvGrpSpPr>
          <p:nvPr/>
        </p:nvGrpSpPr>
        <p:grpSpPr bwMode="auto">
          <a:xfrm>
            <a:off x="6088063" y="2065338"/>
            <a:ext cx="1241425" cy="817562"/>
            <a:chOff x="3835" y="1301"/>
            <a:chExt cx="782" cy="515"/>
          </a:xfrm>
        </p:grpSpPr>
        <p:sp>
          <p:nvSpPr>
            <p:cNvPr id="545870" name="Rectangle 78"/>
            <p:cNvSpPr>
              <a:spLocks noChangeArrowheads="1"/>
            </p:cNvSpPr>
            <p:nvPr/>
          </p:nvSpPr>
          <p:spPr bwMode="auto">
            <a:xfrm>
              <a:off x="3835" y="1414"/>
              <a:ext cx="78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Customer 1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DC</a:t>
              </a:r>
            </a:p>
          </p:txBody>
        </p:sp>
        <p:grpSp>
          <p:nvGrpSpPr>
            <p:cNvPr id="545871" name="Group 79"/>
            <p:cNvGrpSpPr>
              <a:grpSpLocks/>
            </p:cNvGrpSpPr>
            <p:nvPr/>
          </p:nvGrpSpPr>
          <p:grpSpPr bwMode="auto">
            <a:xfrm>
              <a:off x="3954" y="1301"/>
              <a:ext cx="523" cy="133"/>
              <a:chOff x="3954" y="1301"/>
              <a:chExt cx="523" cy="133"/>
            </a:xfrm>
          </p:grpSpPr>
          <p:grpSp>
            <p:nvGrpSpPr>
              <p:cNvPr id="545872" name="Group 80"/>
              <p:cNvGrpSpPr>
                <a:grpSpLocks/>
              </p:cNvGrpSpPr>
              <p:nvPr/>
            </p:nvGrpSpPr>
            <p:grpSpPr bwMode="auto">
              <a:xfrm>
                <a:off x="3989" y="1308"/>
                <a:ext cx="459" cy="99"/>
                <a:chOff x="3989" y="1308"/>
                <a:chExt cx="459" cy="99"/>
              </a:xfrm>
            </p:grpSpPr>
            <p:sp>
              <p:nvSpPr>
                <p:cNvPr id="545873" name="Freeform 81"/>
                <p:cNvSpPr>
                  <a:spLocks/>
                </p:cNvSpPr>
                <p:nvPr/>
              </p:nvSpPr>
              <p:spPr bwMode="auto">
                <a:xfrm>
                  <a:off x="3989" y="1308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874" name="Group 82"/>
                <p:cNvGrpSpPr>
                  <a:grpSpLocks/>
                </p:cNvGrpSpPr>
                <p:nvPr/>
              </p:nvGrpSpPr>
              <p:grpSpPr bwMode="auto">
                <a:xfrm>
                  <a:off x="3994" y="1310"/>
                  <a:ext cx="451" cy="97"/>
                  <a:chOff x="3994" y="1310"/>
                  <a:chExt cx="451" cy="97"/>
                </a:xfrm>
              </p:grpSpPr>
              <p:sp>
                <p:nvSpPr>
                  <p:cNvPr id="545875" name="Rectangle 8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9" y="1311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76" name="Rectangle 8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4" y="1357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77" name="Rectangle 8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83" y="1351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78" name="Rectangle 8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1" y="1332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79" name="Rectangle 8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1" y="1327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0" name="Rectangle 8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1" y="1380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1" name="Rectangle 8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18" y="1388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2" name="Rectangle 9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86" y="139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3" name="Rectangle 9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7" y="1401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4" name="Rectangle 9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91" y="1375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5" name="Rectangle 9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4" y="136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6" name="Rectangle 9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8" y="1310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7" name="Rectangle 9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08" y="1332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8" name="Rectangle 9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20" y="1345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89" name="Rectangle 9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00" y="1370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90" name="Rectangle 9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48" y="138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91" name="Rectangle 9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2" y="1391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92" name="Rectangle 10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8" y="137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93" name="Rectangle 10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32" y="1350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894" name="Rectangle 10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994" y="1321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5895" name="Group 103"/>
              <p:cNvGrpSpPr>
                <a:grpSpLocks/>
              </p:cNvGrpSpPr>
              <p:nvPr/>
            </p:nvGrpSpPr>
            <p:grpSpPr bwMode="auto">
              <a:xfrm>
                <a:off x="3954" y="1415"/>
                <a:ext cx="523" cy="19"/>
                <a:chOff x="3954" y="1415"/>
                <a:chExt cx="523" cy="19"/>
              </a:xfrm>
            </p:grpSpPr>
            <p:sp>
              <p:nvSpPr>
                <p:cNvPr id="545896" name="Rectangle 104"/>
                <p:cNvSpPr>
                  <a:spLocks noChangeArrowheads="1"/>
                </p:cNvSpPr>
                <p:nvPr/>
              </p:nvSpPr>
              <p:spPr bwMode="auto">
                <a:xfrm>
                  <a:off x="3954" y="1415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897" name="Rectangle 105"/>
                <p:cNvSpPr>
                  <a:spLocks noChangeArrowheads="1"/>
                </p:cNvSpPr>
                <p:nvPr/>
              </p:nvSpPr>
              <p:spPr bwMode="auto">
                <a:xfrm flipV="1">
                  <a:off x="3955" y="1429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5898" name="Rectangle 106"/>
              <p:cNvSpPr>
                <a:spLocks noChangeArrowheads="1"/>
              </p:cNvSpPr>
              <p:nvPr/>
            </p:nvSpPr>
            <p:spPr bwMode="auto">
              <a:xfrm>
                <a:off x="4054" y="1301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899" name="Freeform 107"/>
              <p:cNvSpPr>
                <a:spLocks/>
              </p:cNvSpPr>
              <p:nvPr/>
            </p:nvSpPr>
            <p:spPr bwMode="auto">
              <a:xfrm>
                <a:off x="4004" y="1343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900" name="Rectangle 108"/>
              <p:cNvSpPr>
                <a:spLocks noChangeArrowheads="1"/>
              </p:cNvSpPr>
              <p:nvPr/>
            </p:nvSpPr>
            <p:spPr bwMode="auto">
              <a:xfrm>
                <a:off x="4026" y="1357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01" name="Rectangle 109"/>
              <p:cNvSpPr>
                <a:spLocks noChangeArrowheads="1"/>
              </p:cNvSpPr>
              <p:nvPr/>
            </p:nvSpPr>
            <p:spPr bwMode="auto">
              <a:xfrm>
                <a:off x="4095" y="1357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02" name="Rectangle 110"/>
              <p:cNvSpPr>
                <a:spLocks noChangeArrowheads="1"/>
              </p:cNvSpPr>
              <p:nvPr/>
            </p:nvSpPr>
            <p:spPr bwMode="auto">
              <a:xfrm>
                <a:off x="4163" y="1357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03" name="Rectangle 111"/>
              <p:cNvSpPr>
                <a:spLocks noChangeArrowheads="1"/>
              </p:cNvSpPr>
              <p:nvPr/>
            </p:nvSpPr>
            <p:spPr bwMode="auto">
              <a:xfrm>
                <a:off x="4231" y="1357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04" name="Rectangle 112"/>
              <p:cNvSpPr>
                <a:spLocks noChangeArrowheads="1"/>
              </p:cNvSpPr>
              <p:nvPr/>
            </p:nvSpPr>
            <p:spPr bwMode="auto">
              <a:xfrm>
                <a:off x="4300" y="1357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05" name="Rectangle 113"/>
              <p:cNvSpPr>
                <a:spLocks noChangeArrowheads="1"/>
              </p:cNvSpPr>
              <p:nvPr/>
            </p:nvSpPr>
            <p:spPr bwMode="auto">
              <a:xfrm>
                <a:off x="4368" y="1357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5906" name="Group 114"/>
          <p:cNvGrpSpPr>
            <a:grpSpLocks/>
          </p:cNvGrpSpPr>
          <p:nvPr/>
        </p:nvGrpSpPr>
        <p:grpSpPr bwMode="auto">
          <a:xfrm>
            <a:off x="8294688" y="1550988"/>
            <a:ext cx="835025" cy="690562"/>
            <a:chOff x="5225" y="977"/>
            <a:chExt cx="526" cy="435"/>
          </a:xfrm>
        </p:grpSpPr>
        <p:sp>
          <p:nvSpPr>
            <p:cNvPr id="545907" name="Rectangle 115"/>
            <p:cNvSpPr>
              <a:spLocks noChangeArrowheads="1"/>
            </p:cNvSpPr>
            <p:nvPr/>
          </p:nvSpPr>
          <p:spPr bwMode="auto">
            <a:xfrm>
              <a:off x="5225" y="1183"/>
              <a:ext cx="52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1</a:t>
              </a:r>
            </a:p>
          </p:txBody>
        </p:sp>
        <p:graphicFrame>
          <p:nvGraphicFramePr>
            <p:cNvPr id="545908" name="Object 11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97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0" name="Clip" r:id="rId4" imgW="4151160" imgH="3651120" progId="MS_ClipArt_Gallery.2">
                    <p:embed/>
                  </p:oleObj>
                </mc:Choice>
                <mc:Fallback>
                  <p:oleObj name="Clip" r:id="rId4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97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5909" name="Line 117"/>
          <p:cNvSpPr>
            <a:spLocks noChangeShapeType="1"/>
          </p:cNvSpPr>
          <p:nvPr/>
        </p:nvSpPr>
        <p:spPr bwMode="auto">
          <a:xfrm flipV="1">
            <a:off x="1358900" y="2489200"/>
            <a:ext cx="609600" cy="1219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5910" name="Line 118"/>
          <p:cNvSpPr>
            <a:spLocks noChangeShapeType="1"/>
          </p:cNvSpPr>
          <p:nvPr/>
        </p:nvSpPr>
        <p:spPr bwMode="auto">
          <a:xfrm>
            <a:off x="7340600" y="1809750"/>
            <a:ext cx="742950" cy="615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5911" name="Group 119"/>
          <p:cNvGrpSpPr>
            <a:grpSpLocks/>
          </p:cNvGrpSpPr>
          <p:nvPr/>
        </p:nvGrpSpPr>
        <p:grpSpPr bwMode="auto">
          <a:xfrm>
            <a:off x="98425" y="3198813"/>
            <a:ext cx="1152525" cy="1098550"/>
            <a:chOff x="62" y="2015"/>
            <a:chExt cx="726" cy="692"/>
          </a:xfrm>
        </p:grpSpPr>
        <p:sp>
          <p:nvSpPr>
            <p:cNvPr id="545912" name="Rectangle 120"/>
            <p:cNvSpPr>
              <a:spLocks noChangeArrowheads="1"/>
            </p:cNvSpPr>
            <p:nvPr/>
          </p:nvSpPr>
          <p:spPr bwMode="auto">
            <a:xfrm>
              <a:off x="62" y="2132"/>
              <a:ext cx="726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National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Finished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Goods DC</a:t>
              </a:r>
            </a:p>
          </p:txBody>
        </p:sp>
        <p:grpSp>
          <p:nvGrpSpPr>
            <p:cNvPr id="545913" name="Group 121"/>
            <p:cNvGrpSpPr>
              <a:grpSpLocks/>
            </p:cNvGrpSpPr>
            <p:nvPr/>
          </p:nvGrpSpPr>
          <p:grpSpPr bwMode="auto">
            <a:xfrm>
              <a:off x="163" y="2015"/>
              <a:ext cx="523" cy="133"/>
              <a:chOff x="163" y="2015"/>
              <a:chExt cx="523" cy="133"/>
            </a:xfrm>
          </p:grpSpPr>
          <p:grpSp>
            <p:nvGrpSpPr>
              <p:cNvPr id="545914" name="Group 122"/>
              <p:cNvGrpSpPr>
                <a:grpSpLocks/>
              </p:cNvGrpSpPr>
              <p:nvPr/>
            </p:nvGrpSpPr>
            <p:grpSpPr bwMode="auto">
              <a:xfrm>
                <a:off x="198" y="2022"/>
                <a:ext cx="459" cy="99"/>
                <a:chOff x="198" y="2022"/>
                <a:chExt cx="459" cy="99"/>
              </a:xfrm>
            </p:grpSpPr>
            <p:sp>
              <p:nvSpPr>
                <p:cNvPr id="545915" name="Freeform 123"/>
                <p:cNvSpPr>
                  <a:spLocks/>
                </p:cNvSpPr>
                <p:nvPr/>
              </p:nvSpPr>
              <p:spPr bwMode="auto">
                <a:xfrm>
                  <a:off x="198" y="2022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916" name="Group 124"/>
                <p:cNvGrpSpPr>
                  <a:grpSpLocks/>
                </p:cNvGrpSpPr>
                <p:nvPr/>
              </p:nvGrpSpPr>
              <p:grpSpPr bwMode="auto">
                <a:xfrm>
                  <a:off x="203" y="2024"/>
                  <a:ext cx="451" cy="97"/>
                  <a:chOff x="203" y="2024"/>
                  <a:chExt cx="451" cy="97"/>
                </a:xfrm>
              </p:grpSpPr>
              <p:sp>
                <p:nvSpPr>
                  <p:cNvPr id="545917" name="Rectangle 12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8" y="2025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18" name="Rectangle 12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3" y="2071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19" name="Rectangle 12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92" y="2065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0" name="Rectangle 12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40" y="2046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1" name="Rectangle 12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30" y="2041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2" name="Rectangle 13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40" y="2094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3" name="Rectangle 13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27" y="2102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4" name="Rectangle 13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595" y="210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5" name="Rectangle 13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46" y="2115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6" name="Rectangle 13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00" y="2089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7" name="Rectangle 13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643" y="207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8" name="Rectangle 13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27" y="2024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29" name="Rectangle 13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17" y="2046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0" name="Rectangle 13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29" y="2059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1" name="Rectangle 13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09" y="2084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2" name="Rectangle 14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57" y="209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3" name="Rectangle 14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21" y="2105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4" name="Rectangle 14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27" y="209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5" name="Rectangle 14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41" y="2064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36" name="Rectangle 14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03" y="2035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5937" name="Group 145"/>
              <p:cNvGrpSpPr>
                <a:grpSpLocks/>
              </p:cNvGrpSpPr>
              <p:nvPr/>
            </p:nvGrpSpPr>
            <p:grpSpPr bwMode="auto">
              <a:xfrm>
                <a:off x="163" y="2129"/>
                <a:ext cx="523" cy="19"/>
                <a:chOff x="163" y="2129"/>
                <a:chExt cx="523" cy="19"/>
              </a:xfrm>
            </p:grpSpPr>
            <p:sp>
              <p:nvSpPr>
                <p:cNvPr id="545938" name="Rectangle 146"/>
                <p:cNvSpPr>
                  <a:spLocks noChangeArrowheads="1"/>
                </p:cNvSpPr>
                <p:nvPr/>
              </p:nvSpPr>
              <p:spPr bwMode="auto">
                <a:xfrm>
                  <a:off x="163" y="2129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939" name="Rectangle 147"/>
                <p:cNvSpPr>
                  <a:spLocks noChangeArrowheads="1"/>
                </p:cNvSpPr>
                <p:nvPr/>
              </p:nvSpPr>
              <p:spPr bwMode="auto">
                <a:xfrm flipV="1">
                  <a:off x="164" y="2143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5940" name="Rectangle 148"/>
              <p:cNvSpPr>
                <a:spLocks noChangeArrowheads="1"/>
              </p:cNvSpPr>
              <p:nvPr/>
            </p:nvSpPr>
            <p:spPr bwMode="auto">
              <a:xfrm>
                <a:off x="263" y="2015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1" name="Freeform 149"/>
              <p:cNvSpPr>
                <a:spLocks/>
              </p:cNvSpPr>
              <p:nvPr/>
            </p:nvSpPr>
            <p:spPr bwMode="auto">
              <a:xfrm>
                <a:off x="213" y="2057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942" name="Rectangle 150"/>
              <p:cNvSpPr>
                <a:spLocks noChangeArrowheads="1"/>
              </p:cNvSpPr>
              <p:nvPr/>
            </p:nvSpPr>
            <p:spPr bwMode="auto">
              <a:xfrm>
                <a:off x="235" y="2071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3" name="Rectangle 151"/>
              <p:cNvSpPr>
                <a:spLocks noChangeArrowheads="1"/>
              </p:cNvSpPr>
              <p:nvPr/>
            </p:nvSpPr>
            <p:spPr bwMode="auto">
              <a:xfrm>
                <a:off x="304" y="207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4" name="Rectangle 152"/>
              <p:cNvSpPr>
                <a:spLocks noChangeArrowheads="1"/>
              </p:cNvSpPr>
              <p:nvPr/>
            </p:nvSpPr>
            <p:spPr bwMode="auto">
              <a:xfrm>
                <a:off x="372" y="207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5" name="Rectangle 153"/>
              <p:cNvSpPr>
                <a:spLocks noChangeArrowheads="1"/>
              </p:cNvSpPr>
              <p:nvPr/>
            </p:nvSpPr>
            <p:spPr bwMode="auto">
              <a:xfrm>
                <a:off x="440" y="2071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6" name="Rectangle 154"/>
              <p:cNvSpPr>
                <a:spLocks noChangeArrowheads="1"/>
              </p:cNvSpPr>
              <p:nvPr/>
            </p:nvSpPr>
            <p:spPr bwMode="auto">
              <a:xfrm>
                <a:off x="509" y="207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47" name="Rectangle 155"/>
              <p:cNvSpPr>
                <a:spLocks noChangeArrowheads="1"/>
              </p:cNvSpPr>
              <p:nvPr/>
            </p:nvSpPr>
            <p:spPr bwMode="auto">
              <a:xfrm>
                <a:off x="577" y="207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5948" name="Group 156"/>
          <p:cNvGrpSpPr>
            <a:grpSpLocks/>
          </p:cNvGrpSpPr>
          <p:nvPr/>
        </p:nvGrpSpPr>
        <p:grpSpPr bwMode="auto">
          <a:xfrm>
            <a:off x="3981450" y="1522413"/>
            <a:ext cx="1273175" cy="823912"/>
            <a:chOff x="2508" y="959"/>
            <a:chExt cx="802" cy="519"/>
          </a:xfrm>
        </p:grpSpPr>
        <p:sp>
          <p:nvSpPr>
            <p:cNvPr id="545949" name="Rectangle 157"/>
            <p:cNvSpPr>
              <a:spLocks noChangeArrowheads="1"/>
            </p:cNvSpPr>
            <p:nvPr/>
          </p:nvSpPr>
          <p:spPr bwMode="auto">
            <a:xfrm>
              <a:off x="2508" y="1076"/>
              <a:ext cx="80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Local DC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Cross-Dock</a:t>
              </a:r>
            </a:p>
          </p:txBody>
        </p:sp>
        <p:grpSp>
          <p:nvGrpSpPr>
            <p:cNvPr id="545950" name="Group 158"/>
            <p:cNvGrpSpPr>
              <a:grpSpLocks/>
            </p:cNvGrpSpPr>
            <p:nvPr/>
          </p:nvGrpSpPr>
          <p:grpSpPr bwMode="auto">
            <a:xfrm>
              <a:off x="2647" y="959"/>
              <a:ext cx="523" cy="133"/>
              <a:chOff x="2647" y="959"/>
              <a:chExt cx="523" cy="133"/>
            </a:xfrm>
          </p:grpSpPr>
          <p:grpSp>
            <p:nvGrpSpPr>
              <p:cNvPr id="545951" name="Group 159"/>
              <p:cNvGrpSpPr>
                <a:grpSpLocks/>
              </p:cNvGrpSpPr>
              <p:nvPr/>
            </p:nvGrpSpPr>
            <p:grpSpPr bwMode="auto">
              <a:xfrm>
                <a:off x="2682" y="966"/>
                <a:ext cx="459" cy="99"/>
                <a:chOff x="2682" y="966"/>
                <a:chExt cx="459" cy="99"/>
              </a:xfrm>
            </p:grpSpPr>
            <p:sp>
              <p:nvSpPr>
                <p:cNvPr id="545952" name="Freeform 160"/>
                <p:cNvSpPr>
                  <a:spLocks/>
                </p:cNvSpPr>
                <p:nvPr/>
              </p:nvSpPr>
              <p:spPr bwMode="auto">
                <a:xfrm>
                  <a:off x="2682" y="966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953" name="Group 161"/>
                <p:cNvGrpSpPr>
                  <a:grpSpLocks/>
                </p:cNvGrpSpPr>
                <p:nvPr/>
              </p:nvGrpSpPr>
              <p:grpSpPr bwMode="auto">
                <a:xfrm>
                  <a:off x="2687" y="968"/>
                  <a:ext cx="451" cy="97"/>
                  <a:chOff x="2687" y="968"/>
                  <a:chExt cx="451" cy="97"/>
                </a:xfrm>
              </p:grpSpPr>
              <p:sp>
                <p:nvSpPr>
                  <p:cNvPr id="545954" name="Rectangle 16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2" y="969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55" name="Rectangle 16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7" y="1015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56" name="Rectangle 16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6" y="1009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57" name="Rectangle 16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990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58" name="Rectangle 16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4" y="985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59" name="Rectangle 16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1038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0" name="Rectangle 16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1" y="1046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1" name="Rectangle 16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9" y="105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2" name="Rectangle 17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30" y="1059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3" name="Rectangle 17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84" y="1033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4" name="Rectangle 17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7" y="101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5" name="Rectangle 17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968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6" name="Rectangle 17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1" y="990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7" name="Rectangle 17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3" y="1003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8" name="Rectangle 17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93" y="1028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69" name="Rectangle 17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41" y="104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70" name="Rectangle 17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5" y="1049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71" name="Rectangle 17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103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72" name="Rectangle 18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25" y="1008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73" name="Rectangle 18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87" y="979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5974" name="Group 182"/>
              <p:cNvGrpSpPr>
                <a:grpSpLocks/>
              </p:cNvGrpSpPr>
              <p:nvPr/>
            </p:nvGrpSpPr>
            <p:grpSpPr bwMode="auto">
              <a:xfrm>
                <a:off x="2647" y="1073"/>
                <a:ext cx="523" cy="19"/>
                <a:chOff x="2647" y="1073"/>
                <a:chExt cx="523" cy="19"/>
              </a:xfrm>
            </p:grpSpPr>
            <p:sp>
              <p:nvSpPr>
                <p:cNvPr id="545975" name="Rectangle 183"/>
                <p:cNvSpPr>
                  <a:spLocks noChangeArrowheads="1"/>
                </p:cNvSpPr>
                <p:nvPr/>
              </p:nvSpPr>
              <p:spPr bwMode="auto">
                <a:xfrm>
                  <a:off x="2647" y="1073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5976" name="Rectangle 184"/>
                <p:cNvSpPr>
                  <a:spLocks noChangeArrowheads="1"/>
                </p:cNvSpPr>
                <p:nvPr/>
              </p:nvSpPr>
              <p:spPr bwMode="auto">
                <a:xfrm flipV="1">
                  <a:off x="2648" y="1087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5977" name="Rectangle 185"/>
              <p:cNvSpPr>
                <a:spLocks noChangeArrowheads="1"/>
              </p:cNvSpPr>
              <p:nvPr/>
            </p:nvSpPr>
            <p:spPr bwMode="auto">
              <a:xfrm>
                <a:off x="2747" y="959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78" name="Freeform 186"/>
              <p:cNvSpPr>
                <a:spLocks/>
              </p:cNvSpPr>
              <p:nvPr/>
            </p:nvSpPr>
            <p:spPr bwMode="auto">
              <a:xfrm>
                <a:off x="2697" y="1001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979" name="Rectangle 187"/>
              <p:cNvSpPr>
                <a:spLocks noChangeArrowheads="1"/>
              </p:cNvSpPr>
              <p:nvPr/>
            </p:nvSpPr>
            <p:spPr bwMode="auto">
              <a:xfrm>
                <a:off x="2719" y="1015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80" name="Rectangle 188"/>
              <p:cNvSpPr>
                <a:spLocks noChangeArrowheads="1"/>
              </p:cNvSpPr>
              <p:nvPr/>
            </p:nvSpPr>
            <p:spPr bwMode="auto">
              <a:xfrm>
                <a:off x="2788" y="10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81" name="Rectangle 189"/>
              <p:cNvSpPr>
                <a:spLocks noChangeArrowheads="1"/>
              </p:cNvSpPr>
              <p:nvPr/>
            </p:nvSpPr>
            <p:spPr bwMode="auto">
              <a:xfrm>
                <a:off x="2856" y="10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82" name="Rectangle 190"/>
              <p:cNvSpPr>
                <a:spLocks noChangeArrowheads="1"/>
              </p:cNvSpPr>
              <p:nvPr/>
            </p:nvSpPr>
            <p:spPr bwMode="auto">
              <a:xfrm>
                <a:off x="2924" y="1015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83" name="Rectangle 191"/>
              <p:cNvSpPr>
                <a:spLocks noChangeArrowheads="1"/>
              </p:cNvSpPr>
              <p:nvPr/>
            </p:nvSpPr>
            <p:spPr bwMode="auto">
              <a:xfrm>
                <a:off x="2993" y="10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5984" name="Rectangle 192"/>
              <p:cNvSpPr>
                <a:spLocks noChangeArrowheads="1"/>
              </p:cNvSpPr>
              <p:nvPr/>
            </p:nvSpPr>
            <p:spPr bwMode="auto">
              <a:xfrm>
                <a:off x="3061" y="1015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5985" name="Group 193"/>
          <p:cNvGrpSpPr>
            <a:grpSpLocks/>
          </p:cNvGrpSpPr>
          <p:nvPr/>
        </p:nvGrpSpPr>
        <p:grpSpPr bwMode="auto">
          <a:xfrm>
            <a:off x="3981450" y="2741613"/>
            <a:ext cx="1273175" cy="823912"/>
            <a:chOff x="2508" y="1727"/>
            <a:chExt cx="802" cy="519"/>
          </a:xfrm>
        </p:grpSpPr>
        <p:sp>
          <p:nvSpPr>
            <p:cNvPr id="545986" name="Rectangle 194"/>
            <p:cNvSpPr>
              <a:spLocks noChangeArrowheads="1"/>
            </p:cNvSpPr>
            <p:nvPr/>
          </p:nvSpPr>
          <p:spPr bwMode="auto">
            <a:xfrm>
              <a:off x="2508" y="1844"/>
              <a:ext cx="80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Local DC 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Cross-Dock</a:t>
              </a:r>
            </a:p>
          </p:txBody>
        </p:sp>
        <p:grpSp>
          <p:nvGrpSpPr>
            <p:cNvPr id="545987" name="Group 195"/>
            <p:cNvGrpSpPr>
              <a:grpSpLocks/>
            </p:cNvGrpSpPr>
            <p:nvPr/>
          </p:nvGrpSpPr>
          <p:grpSpPr bwMode="auto">
            <a:xfrm>
              <a:off x="2647" y="1727"/>
              <a:ext cx="523" cy="133"/>
              <a:chOff x="2647" y="1727"/>
              <a:chExt cx="523" cy="133"/>
            </a:xfrm>
          </p:grpSpPr>
          <p:grpSp>
            <p:nvGrpSpPr>
              <p:cNvPr id="545988" name="Group 196"/>
              <p:cNvGrpSpPr>
                <a:grpSpLocks/>
              </p:cNvGrpSpPr>
              <p:nvPr/>
            </p:nvGrpSpPr>
            <p:grpSpPr bwMode="auto">
              <a:xfrm>
                <a:off x="2682" y="1734"/>
                <a:ext cx="459" cy="99"/>
                <a:chOff x="2682" y="1734"/>
                <a:chExt cx="459" cy="99"/>
              </a:xfrm>
            </p:grpSpPr>
            <p:sp>
              <p:nvSpPr>
                <p:cNvPr id="545989" name="Freeform 197"/>
                <p:cNvSpPr>
                  <a:spLocks/>
                </p:cNvSpPr>
                <p:nvPr/>
              </p:nvSpPr>
              <p:spPr bwMode="auto">
                <a:xfrm>
                  <a:off x="2682" y="1734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5990" name="Group 198"/>
                <p:cNvGrpSpPr>
                  <a:grpSpLocks/>
                </p:cNvGrpSpPr>
                <p:nvPr/>
              </p:nvGrpSpPr>
              <p:grpSpPr bwMode="auto">
                <a:xfrm>
                  <a:off x="2687" y="1736"/>
                  <a:ext cx="451" cy="97"/>
                  <a:chOff x="2687" y="1736"/>
                  <a:chExt cx="451" cy="97"/>
                </a:xfrm>
              </p:grpSpPr>
              <p:sp>
                <p:nvSpPr>
                  <p:cNvPr id="545991" name="Rectangle 19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2" y="1737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2" name="Rectangle 20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7" y="1783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3" name="Rectangle 20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6" y="1777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4" name="Rectangle 20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1758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5" name="Rectangle 20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4" y="1753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6" name="Rectangle 20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1806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7" name="Rectangle 20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1" y="1814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8" name="Rectangle 20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9" y="182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5999" name="Rectangle 20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30" y="1827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0" name="Rectangle 20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84" y="1801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1" name="Rectangle 20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7" y="178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2" name="Rectangle 21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1736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3" name="Rectangle 21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1" y="1758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4" name="Rectangle 21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3" y="1771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5" name="Rectangle 21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93" y="1796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6" name="Rectangle 21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41" y="181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7" name="Rectangle 21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5" y="1817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8" name="Rectangle 21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180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09" name="Rectangle 21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25" y="1776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10" name="Rectangle 21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87" y="1747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6011" name="Group 219"/>
              <p:cNvGrpSpPr>
                <a:grpSpLocks/>
              </p:cNvGrpSpPr>
              <p:nvPr/>
            </p:nvGrpSpPr>
            <p:grpSpPr bwMode="auto">
              <a:xfrm>
                <a:off x="2647" y="1841"/>
                <a:ext cx="523" cy="19"/>
                <a:chOff x="2647" y="1841"/>
                <a:chExt cx="523" cy="19"/>
              </a:xfrm>
            </p:grpSpPr>
            <p:sp>
              <p:nvSpPr>
                <p:cNvPr id="546012" name="Rectangle 220"/>
                <p:cNvSpPr>
                  <a:spLocks noChangeArrowheads="1"/>
                </p:cNvSpPr>
                <p:nvPr/>
              </p:nvSpPr>
              <p:spPr bwMode="auto">
                <a:xfrm>
                  <a:off x="2647" y="1841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6013" name="Rectangle 221"/>
                <p:cNvSpPr>
                  <a:spLocks noChangeArrowheads="1"/>
                </p:cNvSpPr>
                <p:nvPr/>
              </p:nvSpPr>
              <p:spPr bwMode="auto">
                <a:xfrm flipV="1">
                  <a:off x="2648" y="1855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6014" name="Rectangle 222"/>
              <p:cNvSpPr>
                <a:spLocks noChangeArrowheads="1"/>
              </p:cNvSpPr>
              <p:nvPr/>
            </p:nvSpPr>
            <p:spPr bwMode="auto">
              <a:xfrm>
                <a:off x="2747" y="1727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15" name="Freeform 223"/>
              <p:cNvSpPr>
                <a:spLocks/>
              </p:cNvSpPr>
              <p:nvPr/>
            </p:nvSpPr>
            <p:spPr bwMode="auto">
              <a:xfrm>
                <a:off x="2697" y="1769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016" name="Rectangle 224"/>
              <p:cNvSpPr>
                <a:spLocks noChangeArrowheads="1"/>
              </p:cNvSpPr>
              <p:nvPr/>
            </p:nvSpPr>
            <p:spPr bwMode="auto">
              <a:xfrm>
                <a:off x="2719" y="1783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17" name="Rectangle 225"/>
              <p:cNvSpPr>
                <a:spLocks noChangeArrowheads="1"/>
              </p:cNvSpPr>
              <p:nvPr/>
            </p:nvSpPr>
            <p:spPr bwMode="auto">
              <a:xfrm>
                <a:off x="2788" y="178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18" name="Rectangle 226"/>
              <p:cNvSpPr>
                <a:spLocks noChangeArrowheads="1"/>
              </p:cNvSpPr>
              <p:nvPr/>
            </p:nvSpPr>
            <p:spPr bwMode="auto">
              <a:xfrm>
                <a:off x="2856" y="178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19" name="Rectangle 227"/>
              <p:cNvSpPr>
                <a:spLocks noChangeArrowheads="1"/>
              </p:cNvSpPr>
              <p:nvPr/>
            </p:nvSpPr>
            <p:spPr bwMode="auto">
              <a:xfrm>
                <a:off x="2924" y="1783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20" name="Rectangle 228"/>
              <p:cNvSpPr>
                <a:spLocks noChangeArrowheads="1"/>
              </p:cNvSpPr>
              <p:nvPr/>
            </p:nvSpPr>
            <p:spPr bwMode="auto">
              <a:xfrm>
                <a:off x="2993" y="178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21" name="Rectangle 229"/>
              <p:cNvSpPr>
                <a:spLocks noChangeArrowheads="1"/>
              </p:cNvSpPr>
              <p:nvPr/>
            </p:nvSpPr>
            <p:spPr bwMode="auto">
              <a:xfrm>
                <a:off x="3061" y="178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6022" name="Group 230"/>
          <p:cNvGrpSpPr>
            <a:grpSpLocks/>
          </p:cNvGrpSpPr>
          <p:nvPr/>
        </p:nvGrpSpPr>
        <p:grpSpPr bwMode="auto">
          <a:xfrm>
            <a:off x="3981450" y="3960813"/>
            <a:ext cx="1273175" cy="823912"/>
            <a:chOff x="2508" y="2495"/>
            <a:chExt cx="802" cy="519"/>
          </a:xfrm>
        </p:grpSpPr>
        <p:sp>
          <p:nvSpPr>
            <p:cNvPr id="546023" name="Rectangle 231"/>
            <p:cNvSpPr>
              <a:spLocks noChangeArrowheads="1"/>
            </p:cNvSpPr>
            <p:nvPr/>
          </p:nvSpPr>
          <p:spPr bwMode="auto">
            <a:xfrm>
              <a:off x="2508" y="2612"/>
              <a:ext cx="80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Local DC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Cross-Dock</a:t>
              </a:r>
            </a:p>
          </p:txBody>
        </p:sp>
        <p:grpSp>
          <p:nvGrpSpPr>
            <p:cNvPr id="546024" name="Group 232"/>
            <p:cNvGrpSpPr>
              <a:grpSpLocks/>
            </p:cNvGrpSpPr>
            <p:nvPr/>
          </p:nvGrpSpPr>
          <p:grpSpPr bwMode="auto">
            <a:xfrm>
              <a:off x="2647" y="2495"/>
              <a:ext cx="523" cy="133"/>
              <a:chOff x="2647" y="2495"/>
              <a:chExt cx="523" cy="133"/>
            </a:xfrm>
          </p:grpSpPr>
          <p:grpSp>
            <p:nvGrpSpPr>
              <p:cNvPr id="546025" name="Group 233"/>
              <p:cNvGrpSpPr>
                <a:grpSpLocks/>
              </p:cNvGrpSpPr>
              <p:nvPr/>
            </p:nvGrpSpPr>
            <p:grpSpPr bwMode="auto">
              <a:xfrm>
                <a:off x="2682" y="2502"/>
                <a:ext cx="459" cy="99"/>
                <a:chOff x="2682" y="2502"/>
                <a:chExt cx="459" cy="99"/>
              </a:xfrm>
            </p:grpSpPr>
            <p:sp>
              <p:nvSpPr>
                <p:cNvPr id="546026" name="Freeform 234"/>
                <p:cNvSpPr>
                  <a:spLocks/>
                </p:cNvSpPr>
                <p:nvPr/>
              </p:nvSpPr>
              <p:spPr bwMode="auto">
                <a:xfrm>
                  <a:off x="2682" y="2502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6027" name="Group 235"/>
                <p:cNvGrpSpPr>
                  <a:grpSpLocks/>
                </p:cNvGrpSpPr>
                <p:nvPr/>
              </p:nvGrpSpPr>
              <p:grpSpPr bwMode="auto">
                <a:xfrm>
                  <a:off x="2687" y="2504"/>
                  <a:ext cx="451" cy="97"/>
                  <a:chOff x="2687" y="2504"/>
                  <a:chExt cx="451" cy="97"/>
                </a:xfrm>
              </p:grpSpPr>
              <p:sp>
                <p:nvSpPr>
                  <p:cNvPr id="546028" name="Rectangle 23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2" y="2505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29" name="Rectangle 23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7" y="2551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0" name="Rectangle 23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6" y="2545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1" name="Rectangle 23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2526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2" name="Rectangle 24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4" y="2521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3" name="Rectangle 24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4" y="2574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4" name="Rectangle 24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11" y="2582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5" name="Rectangle 24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79" y="258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6" name="Rectangle 24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30" y="2595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7" name="Rectangle 24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084" y="2569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8" name="Rectangle 24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127" y="255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39" name="Rectangle 24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2504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0" name="Rectangle 24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1" y="2526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1" name="Rectangle 24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3" y="2539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2" name="Rectangle 25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93" y="2564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3" name="Rectangle 25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41" y="2579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4" name="Rectangle 25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05" y="2585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5" name="Rectangle 25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11" y="2573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6" name="Rectangle 25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725" y="2544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47" name="Rectangle 25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687" y="2515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6048" name="Group 256"/>
              <p:cNvGrpSpPr>
                <a:grpSpLocks/>
              </p:cNvGrpSpPr>
              <p:nvPr/>
            </p:nvGrpSpPr>
            <p:grpSpPr bwMode="auto">
              <a:xfrm>
                <a:off x="2647" y="2609"/>
                <a:ext cx="523" cy="19"/>
                <a:chOff x="2647" y="2609"/>
                <a:chExt cx="523" cy="19"/>
              </a:xfrm>
            </p:grpSpPr>
            <p:sp>
              <p:nvSpPr>
                <p:cNvPr id="546049" name="Rectangle 257"/>
                <p:cNvSpPr>
                  <a:spLocks noChangeArrowheads="1"/>
                </p:cNvSpPr>
                <p:nvPr/>
              </p:nvSpPr>
              <p:spPr bwMode="auto">
                <a:xfrm>
                  <a:off x="2647" y="2609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6050" name="Rectangle 258"/>
                <p:cNvSpPr>
                  <a:spLocks noChangeArrowheads="1"/>
                </p:cNvSpPr>
                <p:nvPr/>
              </p:nvSpPr>
              <p:spPr bwMode="auto">
                <a:xfrm flipV="1">
                  <a:off x="2648" y="2623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6051" name="Rectangle 259"/>
              <p:cNvSpPr>
                <a:spLocks noChangeArrowheads="1"/>
              </p:cNvSpPr>
              <p:nvPr/>
            </p:nvSpPr>
            <p:spPr bwMode="auto">
              <a:xfrm>
                <a:off x="2747" y="2495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2" name="Freeform 260"/>
              <p:cNvSpPr>
                <a:spLocks/>
              </p:cNvSpPr>
              <p:nvPr/>
            </p:nvSpPr>
            <p:spPr bwMode="auto">
              <a:xfrm>
                <a:off x="2697" y="2537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053" name="Rectangle 261"/>
              <p:cNvSpPr>
                <a:spLocks noChangeArrowheads="1"/>
              </p:cNvSpPr>
              <p:nvPr/>
            </p:nvSpPr>
            <p:spPr bwMode="auto">
              <a:xfrm>
                <a:off x="2719" y="2551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4" name="Rectangle 262"/>
              <p:cNvSpPr>
                <a:spLocks noChangeArrowheads="1"/>
              </p:cNvSpPr>
              <p:nvPr/>
            </p:nvSpPr>
            <p:spPr bwMode="auto">
              <a:xfrm>
                <a:off x="2788" y="255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5" name="Rectangle 263"/>
              <p:cNvSpPr>
                <a:spLocks noChangeArrowheads="1"/>
              </p:cNvSpPr>
              <p:nvPr/>
            </p:nvSpPr>
            <p:spPr bwMode="auto">
              <a:xfrm>
                <a:off x="2856" y="255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6" name="Rectangle 264"/>
              <p:cNvSpPr>
                <a:spLocks noChangeArrowheads="1"/>
              </p:cNvSpPr>
              <p:nvPr/>
            </p:nvSpPr>
            <p:spPr bwMode="auto">
              <a:xfrm>
                <a:off x="2924" y="2551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7" name="Rectangle 265"/>
              <p:cNvSpPr>
                <a:spLocks noChangeArrowheads="1"/>
              </p:cNvSpPr>
              <p:nvPr/>
            </p:nvSpPr>
            <p:spPr bwMode="auto">
              <a:xfrm>
                <a:off x="2993" y="255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58" name="Rectangle 266"/>
              <p:cNvSpPr>
                <a:spLocks noChangeArrowheads="1"/>
              </p:cNvSpPr>
              <p:nvPr/>
            </p:nvSpPr>
            <p:spPr bwMode="auto">
              <a:xfrm>
                <a:off x="3061" y="2551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6059" name="Group 267"/>
          <p:cNvGrpSpPr>
            <a:grpSpLocks/>
          </p:cNvGrpSpPr>
          <p:nvPr/>
        </p:nvGrpSpPr>
        <p:grpSpPr bwMode="auto">
          <a:xfrm>
            <a:off x="6088063" y="3360738"/>
            <a:ext cx="1241425" cy="817562"/>
            <a:chOff x="3835" y="2117"/>
            <a:chExt cx="782" cy="515"/>
          </a:xfrm>
        </p:grpSpPr>
        <p:sp>
          <p:nvSpPr>
            <p:cNvPr id="546060" name="Rectangle 268"/>
            <p:cNvSpPr>
              <a:spLocks noChangeArrowheads="1"/>
            </p:cNvSpPr>
            <p:nvPr/>
          </p:nvSpPr>
          <p:spPr bwMode="auto">
            <a:xfrm>
              <a:off x="3835" y="2230"/>
              <a:ext cx="78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Customer 2</a:t>
              </a:r>
            </a:p>
            <a:p>
              <a:pPr algn="ctr"/>
              <a:r>
                <a:rPr lang="en-US" altLang="en-US" sz="18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DC</a:t>
              </a:r>
            </a:p>
          </p:txBody>
        </p:sp>
        <p:grpSp>
          <p:nvGrpSpPr>
            <p:cNvPr id="546061" name="Group 269"/>
            <p:cNvGrpSpPr>
              <a:grpSpLocks/>
            </p:cNvGrpSpPr>
            <p:nvPr/>
          </p:nvGrpSpPr>
          <p:grpSpPr bwMode="auto">
            <a:xfrm>
              <a:off x="3954" y="2117"/>
              <a:ext cx="523" cy="133"/>
              <a:chOff x="3954" y="2117"/>
              <a:chExt cx="523" cy="133"/>
            </a:xfrm>
          </p:grpSpPr>
          <p:grpSp>
            <p:nvGrpSpPr>
              <p:cNvPr id="546062" name="Group 270"/>
              <p:cNvGrpSpPr>
                <a:grpSpLocks/>
              </p:cNvGrpSpPr>
              <p:nvPr/>
            </p:nvGrpSpPr>
            <p:grpSpPr bwMode="auto">
              <a:xfrm>
                <a:off x="3989" y="2124"/>
                <a:ext cx="459" cy="99"/>
                <a:chOff x="3989" y="2124"/>
                <a:chExt cx="459" cy="99"/>
              </a:xfrm>
            </p:grpSpPr>
            <p:sp>
              <p:nvSpPr>
                <p:cNvPr id="546063" name="Freeform 271"/>
                <p:cNvSpPr>
                  <a:spLocks/>
                </p:cNvSpPr>
                <p:nvPr/>
              </p:nvSpPr>
              <p:spPr bwMode="auto">
                <a:xfrm>
                  <a:off x="3989" y="2124"/>
                  <a:ext cx="459" cy="99"/>
                </a:xfrm>
                <a:custGeom>
                  <a:avLst/>
                  <a:gdLst>
                    <a:gd name="T0" fmla="*/ 0 w 459"/>
                    <a:gd name="T1" fmla="*/ 98 h 99"/>
                    <a:gd name="T2" fmla="*/ 0 w 459"/>
                    <a:gd name="T3" fmla="*/ 0 h 99"/>
                    <a:gd name="T4" fmla="*/ 458 w 459"/>
                    <a:gd name="T5" fmla="*/ 0 h 99"/>
                    <a:gd name="T6" fmla="*/ 458 w 459"/>
                    <a:gd name="T7" fmla="*/ 97 h 99"/>
                    <a:gd name="T8" fmla="*/ 0 w 459"/>
                    <a:gd name="T9" fmla="*/ 9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9" h="99">
                      <a:moveTo>
                        <a:pt x="0" y="98"/>
                      </a:moveTo>
                      <a:lnTo>
                        <a:pt x="0" y="0"/>
                      </a:lnTo>
                      <a:lnTo>
                        <a:pt x="458" y="0"/>
                      </a:lnTo>
                      <a:lnTo>
                        <a:pt x="458" y="97"/>
                      </a:lnTo>
                      <a:lnTo>
                        <a:pt x="0" y="98"/>
                      </a:lnTo>
                    </a:path>
                  </a:pathLst>
                </a:custGeom>
                <a:solidFill>
                  <a:srgbClr val="3E140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46064" name="Group 272"/>
                <p:cNvGrpSpPr>
                  <a:grpSpLocks/>
                </p:cNvGrpSpPr>
                <p:nvPr/>
              </p:nvGrpSpPr>
              <p:grpSpPr bwMode="auto">
                <a:xfrm>
                  <a:off x="3994" y="2126"/>
                  <a:ext cx="451" cy="97"/>
                  <a:chOff x="3994" y="2126"/>
                  <a:chExt cx="451" cy="97"/>
                </a:xfrm>
              </p:grpSpPr>
              <p:sp>
                <p:nvSpPr>
                  <p:cNvPr id="546065" name="Rectangle 27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9" y="2127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66" name="Rectangle 27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4" y="2173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67" name="Rectangle 27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83" y="2167"/>
                    <a:ext cx="8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68" name="Rectangle 27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1" y="2148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69" name="Rectangle 27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21" y="2143"/>
                    <a:ext cx="7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0" name="Rectangle 27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1" y="2196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1" name="Rectangle 27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18" y="2204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2" name="Rectangle 28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86" y="221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3" name="Rectangle 28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7" y="2217"/>
                    <a:ext cx="8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4" name="Rectangle 28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391" y="2191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5" name="Rectangle 283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434" y="2177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6" name="Rectangle 284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8" y="2126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7" name="Rectangle 28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08" y="2148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8" name="Rectangle 286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20" y="2161"/>
                    <a:ext cx="6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79" name="Rectangle 287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00" y="2186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80" name="Rectangle 28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48" y="2201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81" name="Rectangle 28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2" y="2207"/>
                    <a:ext cx="6" cy="4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82" name="Rectangle 290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18" y="2195"/>
                    <a:ext cx="7" cy="6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83" name="Rectangle 29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32" y="2166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6084" name="Rectangle 292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3994" y="2137"/>
                    <a:ext cx="6" cy="5"/>
                  </a:xfrm>
                  <a:prstGeom prst="rect">
                    <a:avLst/>
                  </a:prstGeom>
                  <a:solidFill>
                    <a:srgbClr val="3E14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6085" name="Group 293"/>
              <p:cNvGrpSpPr>
                <a:grpSpLocks/>
              </p:cNvGrpSpPr>
              <p:nvPr/>
            </p:nvGrpSpPr>
            <p:grpSpPr bwMode="auto">
              <a:xfrm>
                <a:off x="3954" y="2231"/>
                <a:ext cx="523" cy="19"/>
                <a:chOff x="3954" y="2231"/>
                <a:chExt cx="523" cy="19"/>
              </a:xfrm>
            </p:grpSpPr>
            <p:sp>
              <p:nvSpPr>
                <p:cNvPr id="546086" name="Rectangle 294"/>
                <p:cNvSpPr>
                  <a:spLocks noChangeArrowheads="1"/>
                </p:cNvSpPr>
                <p:nvPr/>
              </p:nvSpPr>
              <p:spPr bwMode="auto">
                <a:xfrm>
                  <a:off x="3954" y="2231"/>
                  <a:ext cx="523" cy="10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6087" name="Rectangle 295"/>
                <p:cNvSpPr>
                  <a:spLocks noChangeArrowheads="1"/>
                </p:cNvSpPr>
                <p:nvPr/>
              </p:nvSpPr>
              <p:spPr bwMode="auto">
                <a:xfrm flipV="1">
                  <a:off x="3955" y="2245"/>
                  <a:ext cx="522" cy="5"/>
                </a:xfrm>
                <a:prstGeom prst="rect">
                  <a:avLst/>
                </a:prstGeom>
                <a:solidFill>
                  <a:srgbClr val="47474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46088" name="Rectangle 296"/>
              <p:cNvSpPr>
                <a:spLocks noChangeArrowheads="1"/>
              </p:cNvSpPr>
              <p:nvPr/>
            </p:nvSpPr>
            <p:spPr bwMode="auto">
              <a:xfrm>
                <a:off x="4054" y="2117"/>
                <a:ext cx="329" cy="23"/>
              </a:xfrm>
              <a:prstGeom prst="rect">
                <a:avLst/>
              </a:prstGeom>
              <a:solidFill>
                <a:srgbClr val="EAEC5E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89" name="Freeform 297"/>
              <p:cNvSpPr>
                <a:spLocks/>
              </p:cNvSpPr>
              <p:nvPr/>
            </p:nvSpPr>
            <p:spPr bwMode="auto">
              <a:xfrm>
                <a:off x="4004" y="2159"/>
                <a:ext cx="428" cy="63"/>
              </a:xfrm>
              <a:custGeom>
                <a:avLst/>
                <a:gdLst>
                  <a:gd name="T0" fmla="*/ 427 w 428"/>
                  <a:gd name="T1" fmla="*/ 61 h 63"/>
                  <a:gd name="T2" fmla="*/ 427 w 428"/>
                  <a:gd name="T3" fmla="*/ 0 h 63"/>
                  <a:gd name="T4" fmla="*/ 0 w 428"/>
                  <a:gd name="T5" fmla="*/ 0 h 63"/>
                  <a:gd name="T6" fmla="*/ 0 w 428"/>
                  <a:gd name="T7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" h="63">
                    <a:moveTo>
                      <a:pt x="427" y="61"/>
                    </a:moveTo>
                    <a:lnTo>
                      <a:pt x="427" y="0"/>
                    </a:lnTo>
                    <a:lnTo>
                      <a:pt x="0" y="0"/>
                    </a:lnTo>
                    <a:lnTo>
                      <a:pt x="0" y="62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090" name="Rectangle 298"/>
              <p:cNvSpPr>
                <a:spLocks noChangeArrowheads="1"/>
              </p:cNvSpPr>
              <p:nvPr/>
            </p:nvSpPr>
            <p:spPr bwMode="auto">
              <a:xfrm>
                <a:off x="4026" y="2173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91" name="Rectangle 299"/>
              <p:cNvSpPr>
                <a:spLocks noChangeArrowheads="1"/>
              </p:cNvSpPr>
              <p:nvPr/>
            </p:nvSpPr>
            <p:spPr bwMode="auto">
              <a:xfrm>
                <a:off x="4095" y="217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92" name="Rectangle 300"/>
              <p:cNvSpPr>
                <a:spLocks noChangeArrowheads="1"/>
              </p:cNvSpPr>
              <p:nvPr/>
            </p:nvSpPr>
            <p:spPr bwMode="auto">
              <a:xfrm>
                <a:off x="4163" y="217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93" name="Rectangle 301"/>
              <p:cNvSpPr>
                <a:spLocks noChangeArrowheads="1"/>
              </p:cNvSpPr>
              <p:nvPr/>
            </p:nvSpPr>
            <p:spPr bwMode="auto">
              <a:xfrm>
                <a:off x="4231" y="2173"/>
                <a:ext cx="36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94" name="Rectangle 302"/>
              <p:cNvSpPr>
                <a:spLocks noChangeArrowheads="1"/>
              </p:cNvSpPr>
              <p:nvPr/>
            </p:nvSpPr>
            <p:spPr bwMode="auto">
              <a:xfrm>
                <a:off x="4300" y="217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6095" name="Rectangle 303"/>
              <p:cNvSpPr>
                <a:spLocks noChangeArrowheads="1"/>
              </p:cNvSpPr>
              <p:nvPr/>
            </p:nvSpPr>
            <p:spPr bwMode="auto">
              <a:xfrm>
                <a:off x="4368" y="2173"/>
                <a:ext cx="35" cy="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46096" name="Group 304"/>
          <p:cNvGrpSpPr>
            <a:grpSpLocks/>
          </p:cNvGrpSpPr>
          <p:nvPr/>
        </p:nvGrpSpPr>
        <p:grpSpPr bwMode="auto">
          <a:xfrm>
            <a:off x="8289930" y="2312988"/>
            <a:ext cx="842963" cy="693737"/>
            <a:chOff x="5222" y="1457"/>
            <a:chExt cx="531" cy="437"/>
          </a:xfrm>
        </p:grpSpPr>
        <p:sp>
          <p:nvSpPr>
            <p:cNvPr id="546097" name="Rectangle 305"/>
            <p:cNvSpPr>
              <a:spLocks noChangeArrowheads="1"/>
            </p:cNvSpPr>
            <p:nvPr/>
          </p:nvSpPr>
          <p:spPr bwMode="auto">
            <a:xfrm>
              <a:off x="5222" y="1663"/>
              <a:ext cx="5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2</a:t>
              </a:r>
            </a:p>
          </p:txBody>
        </p:sp>
        <p:graphicFrame>
          <p:nvGraphicFramePr>
            <p:cNvPr id="546098" name="Object 306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145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1" name="Clip" r:id="rId6" imgW="4151160" imgH="3651120" progId="MS_ClipArt_Gallery.2">
                    <p:embed/>
                  </p:oleObj>
                </mc:Choice>
                <mc:Fallback>
                  <p:oleObj name="Clip" r:id="rId6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145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6099" name="Group 307"/>
          <p:cNvGrpSpPr>
            <a:grpSpLocks/>
          </p:cNvGrpSpPr>
          <p:nvPr/>
        </p:nvGrpSpPr>
        <p:grpSpPr bwMode="auto">
          <a:xfrm>
            <a:off x="8289930" y="3074988"/>
            <a:ext cx="842963" cy="693737"/>
            <a:chOff x="5222" y="1937"/>
            <a:chExt cx="531" cy="437"/>
          </a:xfrm>
        </p:grpSpPr>
        <p:sp>
          <p:nvSpPr>
            <p:cNvPr id="546100" name="Rectangle 308"/>
            <p:cNvSpPr>
              <a:spLocks noChangeArrowheads="1"/>
            </p:cNvSpPr>
            <p:nvPr/>
          </p:nvSpPr>
          <p:spPr bwMode="auto">
            <a:xfrm>
              <a:off x="5222" y="2143"/>
              <a:ext cx="5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3</a:t>
              </a:r>
            </a:p>
          </p:txBody>
        </p:sp>
        <p:graphicFrame>
          <p:nvGraphicFramePr>
            <p:cNvPr id="546101" name="Object 309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193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2" name="Clip" r:id="rId7" imgW="4151160" imgH="3651120" progId="MS_ClipArt_Gallery.2">
                    <p:embed/>
                  </p:oleObj>
                </mc:Choice>
                <mc:Fallback>
                  <p:oleObj name="Clip" r:id="rId7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193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6102" name="Group 310"/>
          <p:cNvGrpSpPr>
            <a:grpSpLocks/>
          </p:cNvGrpSpPr>
          <p:nvPr/>
        </p:nvGrpSpPr>
        <p:grpSpPr bwMode="auto">
          <a:xfrm>
            <a:off x="8289930" y="3836988"/>
            <a:ext cx="842963" cy="693737"/>
            <a:chOff x="5222" y="2417"/>
            <a:chExt cx="531" cy="437"/>
          </a:xfrm>
        </p:grpSpPr>
        <p:sp>
          <p:nvSpPr>
            <p:cNvPr id="546103" name="Rectangle 311"/>
            <p:cNvSpPr>
              <a:spLocks noChangeArrowheads="1"/>
            </p:cNvSpPr>
            <p:nvPr/>
          </p:nvSpPr>
          <p:spPr bwMode="auto">
            <a:xfrm>
              <a:off x="5222" y="2623"/>
              <a:ext cx="5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4</a:t>
              </a:r>
            </a:p>
          </p:txBody>
        </p:sp>
        <p:graphicFrame>
          <p:nvGraphicFramePr>
            <p:cNvPr id="546104" name="Object 312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241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3" name="Clip" r:id="rId8" imgW="4151160" imgH="3651120" progId="MS_ClipArt_Gallery.2">
                    <p:embed/>
                  </p:oleObj>
                </mc:Choice>
                <mc:Fallback>
                  <p:oleObj name="Clip" r:id="rId8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241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6105" name="Group 313"/>
          <p:cNvGrpSpPr>
            <a:grpSpLocks/>
          </p:cNvGrpSpPr>
          <p:nvPr/>
        </p:nvGrpSpPr>
        <p:grpSpPr bwMode="auto">
          <a:xfrm>
            <a:off x="8289930" y="4598988"/>
            <a:ext cx="842963" cy="693737"/>
            <a:chOff x="5222" y="2897"/>
            <a:chExt cx="531" cy="437"/>
          </a:xfrm>
        </p:grpSpPr>
        <p:sp>
          <p:nvSpPr>
            <p:cNvPr id="546106" name="Rectangle 314"/>
            <p:cNvSpPr>
              <a:spLocks noChangeArrowheads="1"/>
            </p:cNvSpPr>
            <p:nvPr/>
          </p:nvSpPr>
          <p:spPr bwMode="auto">
            <a:xfrm>
              <a:off x="5222" y="3103"/>
              <a:ext cx="5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5</a:t>
              </a:r>
            </a:p>
          </p:txBody>
        </p:sp>
        <p:graphicFrame>
          <p:nvGraphicFramePr>
            <p:cNvPr id="546107" name="Object 31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289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4" name="Clip" r:id="rId9" imgW="4151160" imgH="3651120" progId="MS_ClipArt_Gallery.2">
                    <p:embed/>
                  </p:oleObj>
                </mc:Choice>
                <mc:Fallback>
                  <p:oleObj name="Clip" r:id="rId9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289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6108" name="Group 316"/>
          <p:cNvGrpSpPr>
            <a:grpSpLocks/>
          </p:cNvGrpSpPr>
          <p:nvPr/>
        </p:nvGrpSpPr>
        <p:grpSpPr bwMode="auto">
          <a:xfrm>
            <a:off x="8289930" y="5360988"/>
            <a:ext cx="842963" cy="693737"/>
            <a:chOff x="5222" y="3377"/>
            <a:chExt cx="531" cy="437"/>
          </a:xfrm>
        </p:grpSpPr>
        <p:sp>
          <p:nvSpPr>
            <p:cNvPr id="546109" name="Rectangle 317"/>
            <p:cNvSpPr>
              <a:spLocks noChangeArrowheads="1"/>
            </p:cNvSpPr>
            <p:nvPr/>
          </p:nvSpPr>
          <p:spPr bwMode="auto">
            <a:xfrm>
              <a:off x="5222" y="3583"/>
              <a:ext cx="53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Store 6</a:t>
              </a:r>
            </a:p>
          </p:txBody>
        </p:sp>
        <p:graphicFrame>
          <p:nvGraphicFramePr>
            <p:cNvPr id="546110" name="Object 31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5360" y="3377"/>
            <a:ext cx="256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655" name="Clip" r:id="rId10" imgW="4151160" imgH="3651120" progId="MS_ClipArt_Gallery.2">
                    <p:embed/>
                  </p:oleObj>
                </mc:Choice>
                <mc:Fallback>
                  <p:oleObj name="Clip" r:id="rId10" imgW="4151160" imgH="365112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0" y="3377"/>
                          <a:ext cx="256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6111" name="Line 319"/>
          <p:cNvSpPr>
            <a:spLocks noChangeShapeType="1"/>
          </p:cNvSpPr>
          <p:nvPr/>
        </p:nvSpPr>
        <p:spPr bwMode="auto">
          <a:xfrm>
            <a:off x="1346200" y="3733800"/>
            <a:ext cx="609600" cy="1219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2" name="Line 320"/>
          <p:cNvSpPr>
            <a:spLocks noChangeShapeType="1"/>
          </p:cNvSpPr>
          <p:nvPr/>
        </p:nvSpPr>
        <p:spPr bwMode="auto">
          <a:xfrm flipV="1">
            <a:off x="1358900" y="3073400"/>
            <a:ext cx="2628900" cy="635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3" name="Line 321"/>
          <p:cNvSpPr>
            <a:spLocks noChangeShapeType="1"/>
          </p:cNvSpPr>
          <p:nvPr/>
        </p:nvSpPr>
        <p:spPr bwMode="auto">
          <a:xfrm>
            <a:off x="1352550" y="3689350"/>
            <a:ext cx="2470150" cy="641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4" name="Line 322"/>
          <p:cNvSpPr>
            <a:spLocks noChangeShapeType="1"/>
          </p:cNvSpPr>
          <p:nvPr/>
        </p:nvSpPr>
        <p:spPr bwMode="auto">
          <a:xfrm>
            <a:off x="1365250" y="3676650"/>
            <a:ext cx="4603750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5" name="Line 323"/>
          <p:cNvSpPr>
            <a:spLocks noChangeShapeType="1"/>
          </p:cNvSpPr>
          <p:nvPr/>
        </p:nvSpPr>
        <p:spPr bwMode="auto">
          <a:xfrm flipV="1">
            <a:off x="3079750" y="4540250"/>
            <a:ext cx="660400" cy="469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6" name="Line 324"/>
          <p:cNvSpPr>
            <a:spLocks noChangeShapeType="1"/>
          </p:cNvSpPr>
          <p:nvPr/>
        </p:nvSpPr>
        <p:spPr bwMode="auto">
          <a:xfrm>
            <a:off x="3098800" y="2540000"/>
            <a:ext cx="28448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7" name="Line 325"/>
          <p:cNvSpPr>
            <a:spLocks noChangeShapeType="1"/>
          </p:cNvSpPr>
          <p:nvPr/>
        </p:nvSpPr>
        <p:spPr bwMode="auto">
          <a:xfrm>
            <a:off x="5289550" y="1797050"/>
            <a:ext cx="28448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8" name="Line 326"/>
          <p:cNvSpPr>
            <a:spLocks noChangeShapeType="1"/>
          </p:cNvSpPr>
          <p:nvPr/>
        </p:nvSpPr>
        <p:spPr bwMode="auto">
          <a:xfrm>
            <a:off x="7397750" y="4743450"/>
            <a:ext cx="742950" cy="615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19" name="Line 327"/>
          <p:cNvSpPr>
            <a:spLocks noChangeShapeType="1"/>
          </p:cNvSpPr>
          <p:nvPr/>
        </p:nvSpPr>
        <p:spPr bwMode="auto">
          <a:xfrm>
            <a:off x="5346700" y="4610100"/>
            <a:ext cx="281305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0" name="Line 328"/>
          <p:cNvSpPr>
            <a:spLocks noChangeShapeType="1"/>
          </p:cNvSpPr>
          <p:nvPr/>
        </p:nvSpPr>
        <p:spPr bwMode="auto">
          <a:xfrm>
            <a:off x="5283200" y="1809750"/>
            <a:ext cx="742950" cy="615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1" name="Line 329"/>
          <p:cNvSpPr>
            <a:spLocks noChangeShapeType="1"/>
          </p:cNvSpPr>
          <p:nvPr/>
        </p:nvSpPr>
        <p:spPr bwMode="auto">
          <a:xfrm>
            <a:off x="3079750" y="2546350"/>
            <a:ext cx="660400" cy="419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2" name="Line 330"/>
          <p:cNvSpPr>
            <a:spLocks noChangeShapeType="1"/>
          </p:cNvSpPr>
          <p:nvPr/>
        </p:nvSpPr>
        <p:spPr bwMode="auto">
          <a:xfrm flipV="1">
            <a:off x="3098800" y="2063750"/>
            <a:ext cx="660400" cy="469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3" name="Line 331"/>
          <p:cNvSpPr>
            <a:spLocks noChangeShapeType="1"/>
          </p:cNvSpPr>
          <p:nvPr/>
        </p:nvSpPr>
        <p:spPr bwMode="auto">
          <a:xfrm flipV="1">
            <a:off x="7366000" y="1930400"/>
            <a:ext cx="660400" cy="469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4" name="Line 332"/>
          <p:cNvSpPr>
            <a:spLocks noChangeShapeType="1"/>
          </p:cNvSpPr>
          <p:nvPr/>
        </p:nvSpPr>
        <p:spPr bwMode="auto">
          <a:xfrm>
            <a:off x="7385050" y="2413000"/>
            <a:ext cx="717550" cy="190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5" name="Line 333"/>
          <p:cNvSpPr>
            <a:spLocks noChangeShapeType="1"/>
          </p:cNvSpPr>
          <p:nvPr/>
        </p:nvSpPr>
        <p:spPr bwMode="auto">
          <a:xfrm flipV="1">
            <a:off x="7480300" y="3263900"/>
            <a:ext cx="660400" cy="469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126" name="Line 334"/>
          <p:cNvSpPr>
            <a:spLocks noChangeShapeType="1"/>
          </p:cNvSpPr>
          <p:nvPr/>
        </p:nvSpPr>
        <p:spPr bwMode="auto">
          <a:xfrm>
            <a:off x="7480300" y="3746500"/>
            <a:ext cx="755650" cy="190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322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Replenishment Policy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replenishment policies can be synchronized in </a:t>
            </a:r>
            <a:r>
              <a:rPr lang="en-US" dirty="0" err="1"/>
              <a:t>multiechelon</a:t>
            </a:r>
            <a:r>
              <a:rPr lang="en-US" dirty="0"/>
              <a:t> supply chains to keep cycle inventory and order costs low. </a:t>
            </a:r>
          </a:p>
          <a:p>
            <a:endParaRPr lang="en-US" dirty="0"/>
          </a:p>
          <a:p>
            <a:r>
              <a:rPr lang="en-US" dirty="0"/>
              <a:t>Under such policies, </a:t>
            </a:r>
            <a:r>
              <a:rPr lang="en-US" i="1" dirty="0">
                <a:solidFill>
                  <a:schemeClr val="tx2"/>
                </a:solidFill>
              </a:rPr>
              <a:t>the reorder interval at any stage is an integer multiple of a base reorder interval. </a:t>
            </a:r>
          </a:p>
          <a:p>
            <a:endParaRPr lang="en-US" dirty="0"/>
          </a:p>
          <a:p>
            <a:r>
              <a:rPr lang="en-US" dirty="0"/>
              <a:t>Synchronized integer replenishment policies facilitate a high level of cross-docking across the supply chain.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109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79880"/>
      </p:ext>
    </p:extLst>
  </p:cSld>
  <p:clrMapOvr>
    <a:masterClrMapping/>
  </p:clrMapOvr>
  <p:transition spd="slow">
    <p:pull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A4D21-CC85-4578-8247-9CE37B535DD3}" type="slidenum">
              <a:rPr lang="en-US" altLang="en-US"/>
              <a:pPr/>
              <a:t>11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229600" cy="800100"/>
          </a:xfrm>
        </p:spPr>
        <p:txBody>
          <a:bodyPr/>
          <a:lstStyle/>
          <a:p>
            <a:r>
              <a:rPr lang="en-US" altLang="en-US" sz="2800"/>
              <a:t>Economies of Scale</a:t>
            </a:r>
            <a:br>
              <a:rPr lang="en-US" altLang="en-US" sz="2800"/>
            </a:br>
            <a:r>
              <a:rPr lang="en-US" altLang="en-US" sz="2800"/>
              <a:t>to Exploit Fixed Costs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610600" cy="4495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Annual demand = </a:t>
            </a:r>
            <a:r>
              <a:rPr lang="en-US" altLang="en-US" b="1" dirty="0"/>
              <a:t>D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Number of orders per year = </a:t>
            </a:r>
            <a:r>
              <a:rPr lang="en-US" altLang="en-US" b="1" dirty="0"/>
              <a:t>D/Q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Annual material cost = </a:t>
            </a:r>
            <a:r>
              <a:rPr lang="en-US" altLang="en-US" b="1" dirty="0"/>
              <a:t>(C)(D)</a:t>
            </a:r>
            <a:endParaRPr lang="en-US" altLang="en-US" b="1" baseline="-25000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Annual order cost = </a:t>
            </a:r>
            <a:r>
              <a:rPr lang="en-US" altLang="en-US" b="1" dirty="0"/>
              <a:t>(D/Q)S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Annual holding cost = </a:t>
            </a:r>
            <a:r>
              <a:rPr lang="en-US" altLang="en-US" b="1" dirty="0"/>
              <a:t>(Q/2)H = (Q/2)</a:t>
            </a:r>
            <a:r>
              <a:rPr lang="en-US" altLang="en-US" b="1" dirty="0" err="1"/>
              <a:t>hC</a:t>
            </a:r>
            <a:endParaRPr lang="en-US" altLang="en-US" b="1" dirty="0"/>
          </a:p>
          <a:p>
            <a:pPr>
              <a:buFont typeface="Monotype Sorts" pitchFamily="2" charset="2"/>
              <a:buNone/>
            </a:pPr>
            <a:endParaRPr lang="en-US" altLang="en-US" b="1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 typeface="Monotype Sorts" pitchFamily="2" charset="2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Total annual cost = TC = </a:t>
            </a:r>
            <a:r>
              <a:rPr lang="en-US" altLang="en-US" sz="3200" b="1" dirty="0">
                <a:solidFill>
                  <a:schemeClr val="tx2"/>
                </a:solidFill>
              </a:rPr>
              <a:t>CD + (D/Q)S + (Q/2)</a:t>
            </a:r>
            <a:r>
              <a:rPr lang="en-US" altLang="en-US" sz="3200" b="1" dirty="0" err="1">
                <a:solidFill>
                  <a:schemeClr val="tx2"/>
                </a:solidFill>
              </a:rPr>
              <a:t>hC</a:t>
            </a:r>
            <a:endParaRPr lang="en-US" altLang="en-US" sz="3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Integer Replenishment Policy</a:t>
            </a:r>
          </a:p>
        </p:txBody>
      </p:sp>
      <p:sp>
        <p:nvSpPr>
          <p:cNvPr id="2508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400" dirty="0"/>
              <a:t>Divide all parties within a stage into groups such that all parties within a group order from the same supplier and have the same reorder interval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Set reorder intervals across stages such that the receipt of a replenishment order at any stage is </a:t>
            </a:r>
            <a:r>
              <a:rPr lang="en-US" sz="2400" i="1" dirty="0">
                <a:solidFill>
                  <a:schemeClr val="tx2"/>
                </a:solidFill>
              </a:rPr>
              <a:t>synchronized with the shipment of a replenishment order to at least one of its customers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For customers with a longer reorder interval than the supplier, </a:t>
            </a:r>
          </a:p>
          <a:p>
            <a:pPr lvl="1" eaLnBrk="1" hangingPunct="1"/>
            <a:r>
              <a:rPr lang="en-US" sz="2000" i="1" dirty="0"/>
              <a:t>make the customer’s reorder interval an integer multiple of the supplier’s interval and </a:t>
            </a:r>
          </a:p>
          <a:p>
            <a:pPr lvl="1" eaLnBrk="1" hangingPunct="1"/>
            <a:r>
              <a:rPr lang="en-US" sz="2000" i="1" dirty="0"/>
              <a:t>synchronize replenishment at the two stages to facilitate cross-docking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110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26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Title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229600" cy="609600"/>
          </a:xfrm>
        </p:spPr>
        <p:txBody>
          <a:bodyPr/>
          <a:lstStyle/>
          <a:p>
            <a:pPr eaLnBrk="1" hangingPunct="1"/>
            <a:r>
              <a:rPr lang="en-US" dirty="0"/>
              <a:t>Integer Replenishment Policy</a:t>
            </a:r>
          </a:p>
        </p:txBody>
      </p:sp>
      <p:sp>
        <p:nvSpPr>
          <p:cNvPr id="251906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029200"/>
          </a:xfrm>
        </p:spPr>
        <p:txBody>
          <a:bodyPr/>
          <a:lstStyle/>
          <a:p>
            <a:pPr eaLnBrk="1" hangingPunct="1"/>
            <a:r>
              <a:rPr lang="en-US" sz="2400" dirty="0"/>
              <a:t>For customers with a shorter reorder interval than the supplier, </a:t>
            </a:r>
          </a:p>
          <a:p>
            <a:pPr lvl="1" eaLnBrk="1" hangingPunct="1"/>
            <a:r>
              <a:rPr lang="en-US" sz="2000" i="1" dirty="0"/>
              <a:t>make the supplier’s reorder interval an integer multiple of the customer’s interval and </a:t>
            </a:r>
          </a:p>
          <a:p>
            <a:pPr lvl="1" eaLnBrk="1" hangingPunct="1"/>
            <a:r>
              <a:rPr lang="en-US" sz="2000" i="1" dirty="0"/>
              <a:t>synchronize replenishment at the two stages to facilitate cross-docking</a:t>
            </a:r>
          </a:p>
          <a:p>
            <a:pPr eaLnBrk="1" hangingPunct="1"/>
            <a:r>
              <a:rPr lang="en-US" sz="2400" dirty="0"/>
              <a:t>The relative frequency of reordering depends on the setup cost, holding cost, and demand for the different parties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These polices make the most sense for supply chains in which cycle </a:t>
            </a:r>
            <a:r>
              <a:rPr lang="en-US" sz="2400" i="1" dirty="0">
                <a:solidFill>
                  <a:schemeClr val="tx2"/>
                </a:solidFill>
              </a:rPr>
              <a:t>inventories are large </a:t>
            </a:r>
            <a:r>
              <a:rPr lang="en-US" sz="2400" dirty="0"/>
              <a:t>and </a:t>
            </a:r>
            <a:r>
              <a:rPr lang="en-US" sz="2400" i="1" dirty="0">
                <a:solidFill>
                  <a:schemeClr val="tx2"/>
                </a:solidFill>
              </a:rPr>
              <a:t>demand is relatively predictable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111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90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8200" cy="685800"/>
          </a:xfrm>
        </p:spPr>
        <p:txBody>
          <a:bodyPr/>
          <a:lstStyle/>
          <a:p>
            <a:pPr eaLnBrk="1" hangingPunct="1"/>
            <a:r>
              <a:rPr lang="en-US" dirty="0"/>
              <a:t>Integer Replenishment Policy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391400" y="1371600"/>
            <a:ext cx="10195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Figure 11-7</a:t>
            </a:r>
          </a:p>
        </p:txBody>
      </p:sp>
      <p:pic>
        <p:nvPicPr>
          <p:cNvPr id="252931" name="Picture 5" descr="FG_11_00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contras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09675" y="1679575"/>
            <a:ext cx="69786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112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49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400" y="1679575"/>
            <a:ext cx="68961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458200" cy="800100"/>
          </a:xfrm>
        </p:spPr>
        <p:txBody>
          <a:bodyPr/>
          <a:lstStyle/>
          <a:p>
            <a:pPr eaLnBrk="1" hangingPunct="1"/>
            <a:r>
              <a:rPr lang="en-US" dirty="0"/>
              <a:t>Integer Replenishment Policy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086600" y="5626100"/>
            <a:ext cx="10890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Figure 11-8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113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762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0B8D1-DE29-4EA3-B011-F4FBA40B85EB}" type="slidenum">
              <a:rPr lang="en-US" altLang="en-US"/>
              <a:pPr/>
              <a:t>114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37602" name="Object 2"/>
          <p:cNvGraphicFramePr>
            <a:graphicFrameLocks noChangeAspect="1"/>
          </p:cNvGraphicFramePr>
          <p:nvPr/>
        </p:nvGraphicFramePr>
        <p:xfrm>
          <a:off x="2286000" y="4191000"/>
          <a:ext cx="15240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6" name="Equation" r:id="rId3" imgW="405872" imgH="177569" progId="Equation.DSMT4">
                  <p:embed/>
                </p:oleObj>
              </mc:Choice>
              <mc:Fallback>
                <p:oleObj name="Equation" r:id="rId3" imgW="405872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91000"/>
                        <a:ext cx="1524000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3" name="Rectangle 3"/>
          <p:cNvSpPr>
            <a:spLocks noChangeArrowheads="1"/>
          </p:cNvSpPr>
          <p:nvPr/>
        </p:nvSpPr>
        <p:spPr bwMode="auto">
          <a:xfrm>
            <a:off x="1981200" y="1504950"/>
            <a:ext cx="5334000" cy="52705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Nonlinear Programming Problem</a:t>
            </a:r>
            <a:endParaRPr lang="en-US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4038600" y="4267200"/>
            <a:ext cx="4527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2600">
                <a:solidFill>
                  <a:srgbClr val="000000"/>
                </a:solidFill>
                <a:cs typeface="Times New Roman" pitchFamily="18" charset="0"/>
              </a:rPr>
              <a:t>,           i = 1, 2, ..., N.	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537605" name="Object 5"/>
          <p:cNvGraphicFramePr>
            <a:graphicFrameLocks noChangeAspect="1"/>
          </p:cNvGraphicFramePr>
          <p:nvPr/>
        </p:nvGraphicFramePr>
        <p:xfrm>
          <a:off x="1336675" y="2438400"/>
          <a:ext cx="578485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7" name="Equation" r:id="rId5" imgW="1803240" imgH="507960" progId="Equation.DSMT4">
                  <p:embed/>
                </p:oleObj>
              </mc:Choice>
              <mc:Fallback>
                <p:oleObj name="Equation" r:id="rId5" imgW="18032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2438400"/>
                        <a:ext cx="578485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7" name="Rectangle 7"/>
          <p:cNvSpPr>
            <a:spLocks noChangeArrowheads="1"/>
          </p:cNvSpPr>
          <p:nvPr/>
        </p:nvSpPr>
        <p:spPr bwMode="auto">
          <a:xfrm>
            <a:off x="358775" y="228600"/>
            <a:ext cx="8480425" cy="59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 sz="3600"/>
              <a:t>Multiechelon lot sizing</a:t>
            </a:r>
          </a:p>
        </p:txBody>
      </p:sp>
    </p:spTree>
    <p:extLst>
      <p:ext uri="{BB962C8B-B14F-4D97-AF65-F5344CB8AC3E}">
        <p14:creationId xmlns:p14="http://schemas.microsoft.com/office/powerpoint/2010/main" val="19671365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8847E-28E5-4B02-AC6E-F3A309986736}" type="slidenum">
              <a:rPr lang="en-US" altLang="en-US"/>
              <a:pPr/>
              <a:t>115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38626" name="Object 2"/>
          <p:cNvGraphicFramePr>
            <a:graphicFrameLocks noChangeAspect="1"/>
          </p:cNvGraphicFramePr>
          <p:nvPr/>
        </p:nvGraphicFramePr>
        <p:xfrm>
          <a:off x="457200" y="1981200"/>
          <a:ext cx="7577138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2" name="Equation" r:id="rId3" imgW="3149280" imgH="533160" progId="Equation.DSMT4">
                  <p:embed/>
                </p:oleObj>
              </mc:Choice>
              <mc:Fallback>
                <p:oleObj name="Equation" r:id="rId3" imgW="31492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7577138" cy="1173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27" name="Rectangle 3"/>
          <p:cNvSpPr>
            <a:spLocks noChangeArrowheads="1"/>
          </p:cNvSpPr>
          <p:nvPr/>
        </p:nvSpPr>
        <p:spPr bwMode="auto">
          <a:xfrm>
            <a:off x="228600" y="1219200"/>
            <a:ext cx="86868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600">
                <a:latin typeface="Trebuchet MS" pitchFamily="34" charset="0"/>
                <a:cs typeface="Times New Roman" pitchFamily="18" charset="0"/>
              </a:rPr>
              <a:t>The resulting solution of the following Lagrangian Relaxation will give a lower bound for the costs.</a:t>
            </a:r>
            <a:r>
              <a:rPr lang="en-US" altLang="en-US" sz="1100">
                <a:latin typeface="Trebuchet MS" pitchFamily="34" charset="0"/>
              </a:rPr>
              <a:t> </a:t>
            </a:r>
            <a:endParaRPr lang="en-US" altLang="en-US" sz="2600"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538628" name="Rectangle 4"/>
          <p:cNvSpPr>
            <a:spLocks noChangeArrowheads="1"/>
          </p:cNvSpPr>
          <p:nvPr/>
        </p:nvSpPr>
        <p:spPr bwMode="auto">
          <a:xfrm>
            <a:off x="304800" y="2743200"/>
            <a:ext cx="867092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latin typeface="Trebuchet MS" pitchFamily="34" charset="0"/>
                <a:cs typeface="Times New Roman" pitchFamily="18" charset="0"/>
              </a:rPr>
              <a:t>                                                                               </a:t>
            </a:r>
            <a:endParaRPr lang="en-US" altLang="en-US" sz="1100">
              <a:latin typeface="Trebuchet MS" pitchFamily="34" charset="0"/>
            </a:endParaRPr>
          </a:p>
          <a:p>
            <a:r>
              <a:rPr lang="en-US" altLang="en-US" sz="2600">
                <a:latin typeface="Trebuchet MS" pitchFamily="34" charset="0"/>
                <a:cs typeface="Times New Roman" pitchFamily="18" charset="0"/>
              </a:rPr>
              <a:t>where </a:t>
            </a:r>
            <a:r>
              <a:rPr lang="el-GR" altLang="en-US" sz="2600">
                <a:latin typeface="Trebuchet MS" pitchFamily="34" charset="0"/>
                <a:cs typeface="Times New Roman" pitchFamily="18" charset="0"/>
              </a:rPr>
              <a:t>λ</a:t>
            </a:r>
            <a:r>
              <a:rPr lang="en-US" altLang="en-US" sz="2600" baseline="-30000">
                <a:latin typeface="Trebuchet MS" pitchFamily="34" charset="0"/>
                <a:cs typeface="Times New Roman" pitchFamily="18" charset="0"/>
              </a:rPr>
              <a:t>i</a:t>
            </a:r>
            <a:r>
              <a:rPr lang="en-US" altLang="en-US" sz="2600">
                <a:latin typeface="Trebuchet MS" pitchFamily="34" charset="0"/>
                <a:cs typeface="Times New Roman" pitchFamily="18" charset="0"/>
              </a:rPr>
              <a:t> are nonnegative. </a:t>
            </a:r>
            <a:endParaRPr lang="en-US" altLang="en-US" sz="1100">
              <a:latin typeface="Trebuchet MS" pitchFamily="34" charset="0"/>
            </a:endParaRPr>
          </a:p>
          <a:p>
            <a:endParaRPr lang="en-US" altLang="en-US">
              <a:latin typeface="Trebuchet MS" pitchFamily="34" charset="0"/>
            </a:endParaRPr>
          </a:p>
        </p:txBody>
      </p:sp>
      <p:sp>
        <p:nvSpPr>
          <p:cNvPr id="538629" name="Rectangle 5"/>
          <p:cNvSpPr>
            <a:spLocks noChangeArrowheads="1"/>
          </p:cNvSpPr>
          <p:nvPr/>
        </p:nvSpPr>
        <p:spPr bwMode="auto">
          <a:xfrm>
            <a:off x="457200" y="3733800"/>
            <a:ext cx="8286750" cy="12255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400">
                <a:solidFill>
                  <a:srgbClr val="000000"/>
                </a:solidFill>
                <a:latin typeface="Trebuchet MS" pitchFamily="34" charset="0"/>
              </a:rPr>
              <a:t>The optimal solution of the relaxed problem can be obtained by solving  N + 1 independent classical lot sizing problems </a:t>
            </a:r>
            <a:r>
              <a:rPr lang="en-US" altLang="en-US" sz="24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without any constraints on the cycle times.</a:t>
            </a:r>
            <a:endParaRPr lang="en-US" altLang="en-US" sz="2400">
              <a:solidFill>
                <a:srgbClr val="000000"/>
              </a:solidFill>
              <a:latin typeface="Trebuchet MS" pitchFamily="34" charset="0"/>
            </a:endParaRPr>
          </a:p>
        </p:txBody>
      </p:sp>
      <p:graphicFrame>
        <p:nvGraphicFramePr>
          <p:cNvPr id="538630" name="Object 6"/>
          <p:cNvGraphicFramePr>
            <a:graphicFrameLocks noChangeAspect="1"/>
          </p:cNvGraphicFramePr>
          <p:nvPr/>
        </p:nvGraphicFramePr>
        <p:xfrm>
          <a:off x="3048000" y="5867400"/>
          <a:ext cx="19177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3" name="Equation" r:id="rId5" imgW="622030" imgH="215806" progId="Equation.DSMT4">
                  <p:embed/>
                </p:oleObj>
              </mc:Choice>
              <mc:Fallback>
                <p:oleObj name="Equation" r:id="rId5" imgW="622030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867400"/>
                        <a:ext cx="1917700" cy="6794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8631" name="Rectangle 7"/>
          <p:cNvSpPr>
            <a:spLocks noChangeArrowheads="1"/>
          </p:cNvSpPr>
          <p:nvPr/>
        </p:nvSpPr>
        <p:spPr bwMode="auto">
          <a:xfrm>
            <a:off x="228600" y="5286375"/>
            <a:ext cx="867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800">
                <a:latin typeface="Trebuchet MS" pitchFamily="34" charset="0"/>
                <a:cs typeface="Times New Roman" pitchFamily="18" charset="0"/>
              </a:rPr>
              <a:t>Rounding the cycle times of the relaxed problem,</a:t>
            </a:r>
            <a:endParaRPr lang="en-US" altLang="en-US" sz="2800">
              <a:latin typeface="Trebuchet MS" pitchFamily="34" charset="0"/>
            </a:endParaRPr>
          </a:p>
          <a:p>
            <a:r>
              <a:rPr lang="en-US" altLang="en-US" sz="2600">
                <a:latin typeface="Trebuchet MS" pitchFamily="34" charset="0"/>
                <a:cs typeface="Times New Roman" pitchFamily="18" charset="0"/>
              </a:rPr>
              <a:t>	</a:t>
            </a:r>
            <a:endParaRPr lang="en-US" altLang="en-US">
              <a:latin typeface="Trebuchet MS" pitchFamily="34" charset="0"/>
            </a:endParaRPr>
          </a:p>
        </p:txBody>
      </p:sp>
      <p:sp>
        <p:nvSpPr>
          <p:cNvPr id="538633" name="Text Box 9"/>
          <p:cNvSpPr txBox="1">
            <a:spLocks noChangeArrowheads="1"/>
          </p:cNvSpPr>
          <p:nvPr/>
        </p:nvSpPr>
        <p:spPr bwMode="auto">
          <a:xfrm>
            <a:off x="5241925" y="5956300"/>
            <a:ext cx="3597275" cy="43497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rebuchet MS" pitchFamily="34" charset="0"/>
              </a:rPr>
              <a:t>Power-of-2 “synchronization”</a:t>
            </a:r>
          </a:p>
        </p:txBody>
      </p:sp>
      <p:sp>
        <p:nvSpPr>
          <p:cNvPr id="538634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  <p:extLst>
      <p:ext uri="{BB962C8B-B14F-4D97-AF65-F5344CB8AC3E}">
        <p14:creationId xmlns:p14="http://schemas.microsoft.com/office/powerpoint/2010/main" val="6329774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FA11A-1EC3-4BF8-B9DC-5E9A9CEAACC2}" type="slidenum">
              <a:rPr lang="en-US" altLang="en-US"/>
              <a:pPr/>
              <a:t>116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40674" name="Object 2"/>
          <p:cNvGraphicFramePr>
            <a:graphicFrameLocks noChangeAspect="1"/>
          </p:cNvGraphicFramePr>
          <p:nvPr/>
        </p:nvGraphicFramePr>
        <p:xfrm>
          <a:off x="3505200" y="3429000"/>
          <a:ext cx="289560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26" name="Equation" r:id="rId3" imgW="1066337" imgH="444307" progId="Equation.DSMT4">
                  <p:embed/>
                </p:oleObj>
              </mc:Choice>
              <mc:Fallback>
                <p:oleObj name="Equation" r:id="rId3" imgW="1066337" imgH="44430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429000"/>
                        <a:ext cx="2895600" cy="12176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75" name="Object 3"/>
          <p:cNvGraphicFramePr>
            <a:graphicFrameLocks noChangeAspect="1"/>
          </p:cNvGraphicFramePr>
          <p:nvPr/>
        </p:nvGraphicFramePr>
        <p:xfrm>
          <a:off x="3505200" y="5257800"/>
          <a:ext cx="28194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27" name="Equation" r:id="rId5" imgW="1040948" imgH="444307" progId="Equation.DSMT4">
                  <p:embed/>
                </p:oleObj>
              </mc:Choice>
              <mc:Fallback>
                <p:oleObj name="Equation" r:id="rId5" imgW="1040948" imgH="44430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257800"/>
                        <a:ext cx="2819400" cy="12271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304800" y="1195388"/>
            <a:ext cx="8305800" cy="225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Powers-of-two policies</a:t>
            </a:r>
            <a:endParaRPr lang="en-US" altLang="en-US" sz="2800" b="1">
              <a:solidFill>
                <a:srgbClr val="000000"/>
              </a:solidFill>
              <a:latin typeface="Trebuchet MS" pitchFamily="34" charset="0"/>
            </a:endParaRPr>
          </a:p>
          <a:p>
            <a:pPr eaLnBrk="1" hangingPunct="1"/>
            <a:endParaRPr lang="en-US" altLang="en-US" sz="1000">
              <a:solidFill>
                <a:srgbClr val="000000"/>
              </a:solidFill>
              <a:latin typeface="Trebuchet MS" pitchFamily="34" charset="0"/>
            </a:endParaRPr>
          </a:p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Cycle times are restricted to be powers of two times a certain basic period denoted as </a:t>
            </a:r>
            <a:r>
              <a:rPr lang="en-US" altLang="en-US" sz="2600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q </a:t>
            </a:r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. </a:t>
            </a:r>
          </a:p>
          <a:p>
            <a:pPr eaLnBrk="1" hangingPunct="1"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The ratio of the cost of an arbitrary order quantity to the optimal EOQ = Q* is given by</a:t>
            </a:r>
            <a:endParaRPr lang="en-US" altLang="en-US" sz="2400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540677" name="Rectangle 5"/>
          <p:cNvSpPr>
            <a:spLocks noChangeArrowheads="1"/>
          </p:cNvSpPr>
          <p:nvPr/>
        </p:nvSpPr>
        <p:spPr bwMode="auto">
          <a:xfrm>
            <a:off x="228600" y="4724400"/>
            <a:ext cx="35814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Let T = Q/D, T</a:t>
            </a:r>
            <a:r>
              <a:rPr lang="en-US" altLang="en-US" sz="2600" baseline="300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*</a:t>
            </a:r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= Q</a:t>
            </a:r>
            <a:r>
              <a:rPr lang="en-US" altLang="en-US" sz="2600" baseline="300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*</a:t>
            </a:r>
            <a:r>
              <a:rPr lang="en-US" altLang="en-US" sz="26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/D</a:t>
            </a:r>
            <a:endParaRPr lang="en-US" altLang="en-US">
              <a:solidFill>
                <a:srgbClr val="000000"/>
              </a:solidFill>
              <a:latin typeface="Trebuchet MS" pitchFamily="34" charset="0"/>
            </a:endParaRPr>
          </a:p>
        </p:txBody>
      </p:sp>
      <p:graphicFrame>
        <p:nvGraphicFramePr>
          <p:cNvPr id="540679" name="Object 7"/>
          <p:cNvGraphicFramePr>
            <a:graphicFrameLocks noChangeAspect="1"/>
          </p:cNvGraphicFramePr>
          <p:nvPr/>
        </p:nvGraphicFramePr>
        <p:xfrm>
          <a:off x="7010400" y="5486400"/>
          <a:ext cx="15240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28" name="Equation" r:id="rId7" imgW="482181" imgH="215713" progId="Equation.DSMT4">
                  <p:embed/>
                </p:oleObj>
              </mc:Choice>
              <mc:Fallback>
                <p:oleObj name="Equation" r:id="rId7" imgW="482181" imgH="21571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486400"/>
                        <a:ext cx="1524000" cy="6937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81" name="Rectangle 9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4FF51-7E03-4FE1-AA45-A2F4096C07E0}" type="slidenum">
              <a:rPr lang="en-US" altLang="en-US"/>
              <a:pPr/>
              <a:t>117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41698" name="Object 2"/>
          <p:cNvGraphicFramePr>
            <a:graphicFrameLocks noChangeAspect="1"/>
          </p:cNvGraphicFramePr>
          <p:nvPr/>
        </p:nvGraphicFramePr>
        <p:xfrm>
          <a:off x="1371600" y="3640138"/>
          <a:ext cx="48768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49" name="Equation" r:id="rId3" imgW="1866090" imgH="444307" progId="Equation.DSMT4">
                  <p:embed/>
                </p:oleObj>
              </mc:Choice>
              <mc:Fallback>
                <p:oleObj name="Equation" r:id="rId3" imgW="1866090" imgH="44430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640138"/>
                        <a:ext cx="4876800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381000" y="1905000"/>
            <a:ext cx="78486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 b="1" i="1" u="sng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Worst case scenario:</a:t>
            </a:r>
            <a:endParaRPr lang="en-US" altLang="en-US" sz="2000" b="1" i="1" u="sng">
              <a:solidFill>
                <a:srgbClr val="000000"/>
              </a:solidFill>
              <a:latin typeface="Trebuchet MS" pitchFamily="34" charset="0"/>
            </a:endParaRPr>
          </a:p>
          <a:p>
            <a:pPr eaLnBrk="1" hangingPunct="1"/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Because the cost is convex, the worst possible error must occur when two consecutive values of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m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, say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m = k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and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m = k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+ 1 give the same error. Let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T &lt; T </a:t>
            </a:r>
            <a:r>
              <a:rPr lang="en-US" altLang="en-US" sz="2000" b="1" baseline="300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*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correspond to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m = k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, and    2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T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&gt;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T </a:t>
            </a:r>
            <a:r>
              <a:rPr lang="en-US" altLang="en-US" sz="2000" b="1" baseline="30000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*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to </a:t>
            </a:r>
            <a:r>
              <a:rPr lang="en-US" altLang="en-US" sz="2000" b="1" i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m = k</a:t>
            </a:r>
            <a:r>
              <a:rPr lang="en-US" altLang="en-US" sz="2000" b="1">
                <a:solidFill>
                  <a:srgbClr val="000000"/>
                </a:solidFill>
                <a:latin typeface="Trebuchet MS" pitchFamily="34" charset="0"/>
                <a:cs typeface="Times New Roman" pitchFamily="18" charset="0"/>
              </a:rPr>
              <a:t> + 1.	</a:t>
            </a:r>
            <a:endParaRPr lang="en-US" altLang="en-US" sz="2000" b="1">
              <a:solidFill>
                <a:srgbClr val="000000"/>
              </a:solidFill>
              <a:latin typeface="Trebuchet MS" pitchFamily="34" charset="0"/>
            </a:endParaRPr>
          </a:p>
        </p:txBody>
      </p:sp>
      <p:graphicFrame>
        <p:nvGraphicFramePr>
          <p:cNvPr id="541700" name="Object 4"/>
          <p:cNvGraphicFramePr>
            <a:graphicFrameLocks noGrp="1" noChangeAspect="1"/>
          </p:cNvGraphicFramePr>
          <p:nvPr>
            <p:ph/>
          </p:nvPr>
        </p:nvGraphicFramePr>
        <p:xfrm>
          <a:off x="1447800" y="4724400"/>
          <a:ext cx="411480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50" name="Equation" r:id="rId5" imgW="1854000" imgH="393480" progId="Equation.DSMT4">
                  <p:embed/>
                </p:oleObj>
              </mc:Choice>
              <mc:Fallback>
                <p:oleObj name="Equation" r:id="rId5" imgW="185400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24400"/>
                        <a:ext cx="411480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01" name="Object 5"/>
          <p:cNvGraphicFramePr>
            <a:graphicFrameLocks noChangeAspect="1"/>
          </p:cNvGraphicFramePr>
          <p:nvPr/>
        </p:nvGraphicFramePr>
        <p:xfrm>
          <a:off x="1447800" y="5638800"/>
          <a:ext cx="21336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51" name="Equation" r:id="rId7" imgW="799753" imgH="393529" progId="Equation.DSMT4">
                  <p:embed/>
                </p:oleObj>
              </mc:Choice>
              <mc:Fallback>
                <p:oleObj name="Equation" r:id="rId7" imgW="799753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638800"/>
                        <a:ext cx="2133600" cy="1052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02" name="Object 6"/>
          <p:cNvGraphicFramePr>
            <a:graphicFrameLocks noChangeAspect="1"/>
          </p:cNvGraphicFramePr>
          <p:nvPr/>
        </p:nvGraphicFramePr>
        <p:xfrm>
          <a:off x="4572000" y="5562600"/>
          <a:ext cx="36576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52" name="Equation" r:id="rId9" imgW="1409700" imgH="419100" progId="Equation.DSMT4">
                  <p:embed/>
                </p:oleObj>
              </mc:Choice>
              <mc:Fallback>
                <p:oleObj name="Equation" r:id="rId9" imgW="14097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562600"/>
                        <a:ext cx="3657600" cy="10890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1704" name="Group 8"/>
          <p:cNvGrpSpPr>
            <a:grpSpLocks/>
          </p:cNvGrpSpPr>
          <p:nvPr/>
        </p:nvGrpSpPr>
        <p:grpSpPr bwMode="auto">
          <a:xfrm>
            <a:off x="3048000" y="1295400"/>
            <a:ext cx="5842000" cy="849313"/>
            <a:chOff x="1408" y="3158"/>
            <a:chExt cx="3680" cy="535"/>
          </a:xfrm>
        </p:grpSpPr>
        <p:sp>
          <p:nvSpPr>
            <p:cNvPr id="541705" name="Line 9"/>
            <p:cNvSpPr>
              <a:spLocks noChangeShapeType="1"/>
            </p:cNvSpPr>
            <p:nvPr/>
          </p:nvSpPr>
          <p:spPr bwMode="auto">
            <a:xfrm>
              <a:off x="1504" y="3254"/>
              <a:ext cx="3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706" name="Line 10"/>
            <p:cNvSpPr>
              <a:spLocks noChangeShapeType="1"/>
            </p:cNvSpPr>
            <p:nvPr/>
          </p:nvSpPr>
          <p:spPr bwMode="auto">
            <a:xfrm>
              <a:off x="1504" y="315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707" name="Line 11"/>
            <p:cNvSpPr>
              <a:spLocks noChangeShapeType="1"/>
            </p:cNvSpPr>
            <p:nvPr/>
          </p:nvSpPr>
          <p:spPr bwMode="auto">
            <a:xfrm>
              <a:off x="2896" y="315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708" name="Line 12"/>
            <p:cNvSpPr>
              <a:spLocks noChangeShapeType="1"/>
            </p:cNvSpPr>
            <p:nvPr/>
          </p:nvSpPr>
          <p:spPr bwMode="auto">
            <a:xfrm>
              <a:off x="4912" y="3158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41709" name="Object 13"/>
            <p:cNvGraphicFramePr>
              <a:graphicFrameLocks noChangeAspect="1"/>
            </p:cNvGraphicFramePr>
            <p:nvPr/>
          </p:nvGraphicFramePr>
          <p:xfrm>
            <a:off x="2016" y="3350"/>
            <a:ext cx="219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3" name="Equation" r:id="rId11" imgW="190440" imgH="228600" progId="Equation.DSMT4">
                    <p:embed/>
                  </p:oleObj>
                </mc:Choice>
                <mc:Fallback>
                  <p:oleObj name="Equation" r:id="rId11" imgW="190440" imgH="228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3350"/>
                          <a:ext cx="219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1710" name="Object 14"/>
            <p:cNvGraphicFramePr>
              <a:graphicFrameLocks noChangeAspect="1"/>
            </p:cNvGraphicFramePr>
            <p:nvPr/>
          </p:nvGraphicFramePr>
          <p:xfrm>
            <a:off x="2704" y="3446"/>
            <a:ext cx="46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4" name="Equation" r:id="rId13" imgW="406080" imgH="215640" progId="Equation.DSMT4">
                    <p:embed/>
                  </p:oleObj>
                </mc:Choice>
                <mc:Fallback>
                  <p:oleObj name="Equation" r:id="rId13" imgW="406080" imgH="21564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4" y="3446"/>
                          <a:ext cx="46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1711" name="Object 15"/>
            <p:cNvGraphicFramePr>
              <a:graphicFrameLocks noChangeAspect="1"/>
            </p:cNvGraphicFramePr>
            <p:nvPr/>
          </p:nvGraphicFramePr>
          <p:xfrm>
            <a:off x="3856" y="3350"/>
            <a:ext cx="219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5" name="Equation" r:id="rId15" imgW="190440" imgH="228600" progId="Equation.DSMT4">
                    <p:embed/>
                  </p:oleObj>
                </mc:Choice>
                <mc:Fallback>
                  <p:oleObj name="Equation" r:id="rId15" imgW="190440" imgH="2286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6" y="3350"/>
                          <a:ext cx="219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1712" name="Object 16"/>
            <p:cNvGraphicFramePr>
              <a:graphicFrameLocks noChangeAspect="1"/>
            </p:cNvGraphicFramePr>
            <p:nvPr/>
          </p:nvGraphicFramePr>
          <p:xfrm>
            <a:off x="1408" y="3446"/>
            <a:ext cx="231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6" name="Equation" r:id="rId17" imgW="203040" imgH="190440" progId="Equation.DSMT4">
                    <p:embed/>
                  </p:oleObj>
                </mc:Choice>
                <mc:Fallback>
                  <p:oleObj name="Equation" r:id="rId17" imgW="203040" imgH="19044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3446"/>
                          <a:ext cx="231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1713" name="Object 17"/>
            <p:cNvGraphicFramePr>
              <a:graphicFrameLocks noChangeAspect="1"/>
            </p:cNvGraphicFramePr>
            <p:nvPr/>
          </p:nvGraphicFramePr>
          <p:xfrm>
            <a:off x="4768" y="3446"/>
            <a:ext cx="32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7" name="Equation" r:id="rId19" imgW="279360" imgH="190440" progId="Equation.DSMT4">
                    <p:embed/>
                  </p:oleObj>
                </mc:Choice>
                <mc:Fallback>
                  <p:oleObj name="Equation" r:id="rId19" imgW="279360" imgH="19044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8" y="3446"/>
                          <a:ext cx="32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1714" name="Line 18"/>
            <p:cNvSpPr>
              <a:spLocks noChangeShapeType="1"/>
            </p:cNvSpPr>
            <p:nvPr/>
          </p:nvSpPr>
          <p:spPr bwMode="auto">
            <a:xfrm>
              <a:off x="2112" y="3206"/>
              <a:ext cx="0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1715" name="Line 19"/>
            <p:cNvSpPr>
              <a:spLocks noChangeShapeType="1"/>
            </p:cNvSpPr>
            <p:nvPr/>
          </p:nvSpPr>
          <p:spPr bwMode="auto">
            <a:xfrm>
              <a:off x="3936" y="3206"/>
              <a:ext cx="0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1716" name="Rectangle 20"/>
          <p:cNvSpPr>
            <a:spLocks noChangeArrowheads="1"/>
          </p:cNvSpPr>
          <p:nvPr/>
        </p:nvSpPr>
        <p:spPr bwMode="auto">
          <a:xfrm>
            <a:off x="609600" y="152400"/>
            <a:ext cx="80660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/>
              <a:t>Multiechelon lot sizing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1819C-1BC0-4F28-AEAB-71B0E56E3717}" type="slidenum">
              <a:rPr lang="en-US" altLang="en-US"/>
              <a:pPr/>
              <a:t>118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69900"/>
            <a:ext cx="7848600" cy="536575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3505200"/>
          </a:xfrm>
        </p:spPr>
        <p:txBody>
          <a:bodyPr/>
          <a:lstStyle/>
          <a:p>
            <a:r>
              <a:rPr lang="en-US" altLang="en-US"/>
              <a:t>Distribution Network</a:t>
            </a:r>
          </a:p>
          <a:p>
            <a:pPr lvl="1"/>
            <a:r>
              <a:rPr lang="en-US" altLang="en-US">
                <a:latin typeface="Trebuchet MS" pitchFamily="34" charset="0"/>
              </a:rPr>
              <a:t>shipments to warehouse lead to shipments to retailers</a:t>
            </a:r>
          </a:p>
          <a:p>
            <a:pPr lvl="1"/>
            <a:r>
              <a:rPr lang="en-US" altLang="en-US">
                <a:latin typeface="Trebuchet MS" pitchFamily="34" charset="0"/>
              </a:rPr>
              <a:t>D</a:t>
            </a:r>
            <a:r>
              <a:rPr lang="en-US" altLang="en-US" baseline="-25000">
                <a:latin typeface="Trebuchet MS" pitchFamily="34" charset="0"/>
              </a:rPr>
              <a:t>i</a:t>
            </a:r>
            <a:r>
              <a:rPr lang="en-US" altLang="en-US">
                <a:latin typeface="Trebuchet MS" pitchFamily="34" charset="0"/>
              </a:rPr>
              <a:t> = demand at retailer i</a:t>
            </a:r>
          </a:p>
          <a:p>
            <a:pPr lvl="1"/>
            <a:r>
              <a:rPr lang="en-US" altLang="en-US">
                <a:latin typeface="Trebuchet MS" pitchFamily="34" charset="0"/>
              </a:rPr>
              <a:t>lot sizing decisions must satisfy “zero-ordering” policy</a:t>
            </a:r>
          </a:p>
          <a:p>
            <a:pPr lvl="1"/>
            <a:r>
              <a:rPr lang="en-US" altLang="en-US">
                <a:latin typeface="Trebuchet MS" pitchFamily="34" charset="0"/>
              </a:rPr>
              <a:t>for modeling purposes, inventory at the warehouse is broken into i categories… inventory is “tagged” for retailer i</a:t>
            </a:r>
          </a:p>
        </p:txBody>
      </p:sp>
      <p:grpSp>
        <p:nvGrpSpPr>
          <p:cNvPr id="547844" name="Group 4"/>
          <p:cNvGrpSpPr>
            <a:grpSpLocks/>
          </p:cNvGrpSpPr>
          <p:nvPr/>
        </p:nvGrpSpPr>
        <p:grpSpPr bwMode="auto">
          <a:xfrm>
            <a:off x="3124200" y="4114800"/>
            <a:ext cx="3432175" cy="2403475"/>
            <a:chOff x="2112" y="1488"/>
            <a:chExt cx="2162" cy="1514"/>
          </a:xfrm>
        </p:grpSpPr>
        <p:sp>
          <p:nvSpPr>
            <p:cNvPr id="547845" name="Oval 5"/>
            <p:cNvSpPr>
              <a:spLocks noChangeArrowheads="1"/>
            </p:cNvSpPr>
            <p:nvPr/>
          </p:nvSpPr>
          <p:spPr bwMode="auto">
            <a:xfrm>
              <a:off x="2880" y="1488"/>
              <a:ext cx="384" cy="384"/>
            </a:xfrm>
            <a:prstGeom prst="ellips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547846" name="Oval 6"/>
            <p:cNvSpPr>
              <a:spLocks noChangeArrowheads="1"/>
            </p:cNvSpPr>
            <p:nvPr/>
          </p:nvSpPr>
          <p:spPr bwMode="auto">
            <a:xfrm>
              <a:off x="2112" y="2256"/>
              <a:ext cx="384" cy="384"/>
            </a:xfrm>
            <a:prstGeom prst="ellips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547847" name="Oval 7"/>
            <p:cNvSpPr>
              <a:spLocks noChangeArrowheads="1"/>
            </p:cNvSpPr>
            <p:nvPr/>
          </p:nvSpPr>
          <p:spPr bwMode="auto">
            <a:xfrm>
              <a:off x="2880" y="2256"/>
              <a:ext cx="384" cy="384"/>
            </a:xfrm>
            <a:prstGeom prst="ellips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547848" name="Oval 8"/>
            <p:cNvSpPr>
              <a:spLocks noChangeArrowheads="1"/>
            </p:cNvSpPr>
            <p:nvPr/>
          </p:nvSpPr>
          <p:spPr bwMode="auto">
            <a:xfrm>
              <a:off x="3552" y="2256"/>
              <a:ext cx="384" cy="384"/>
            </a:xfrm>
            <a:prstGeom prst="ellips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Arial" charset="0"/>
                </a:rPr>
                <a:t>3</a:t>
              </a:r>
            </a:p>
          </p:txBody>
        </p:sp>
        <p:cxnSp>
          <p:nvCxnSpPr>
            <p:cNvPr id="547849" name="AutoShape 9"/>
            <p:cNvCxnSpPr>
              <a:cxnSpLocks noChangeShapeType="1"/>
              <a:stCxn id="547845" idx="3"/>
              <a:endCxn id="547846" idx="7"/>
            </p:cNvCxnSpPr>
            <p:nvPr/>
          </p:nvCxnSpPr>
          <p:spPr bwMode="auto">
            <a:xfrm flipH="1">
              <a:off x="2440" y="1828"/>
              <a:ext cx="496" cy="47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7850" name="AutoShape 10"/>
            <p:cNvCxnSpPr>
              <a:cxnSpLocks noChangeShapeType="1"/>
              <a:stCxn id="547845" idx="4"/>
              <a:endCxn id="547847" idx="0"/>
            </p:cNvCxnSpPr>
            <p:nvPr/>
          </p:nvCxnSpPr>
          <p:spPr bwMode="auto">
            <a:xfrm>
              <a:off x="3072" y="1884"/>
              <a:ext cx="0" cy="36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7851" name="AutoShape 11"/>
            <p:cNvCxnSpPr>
              <a:cxnSpLocks noChangeShapeType="1"/>
              <a:stCxn id="547845" idx="5"/>
              <a:endCxn id="547848" idx="0"/>
            </p:cNvCxnSpPr>
            <p:nvPr/>
          </p:nvCxnSpPr>
          <p:spPr bwMode="auto">
            <a:xfrm>
              <a:off x="3208" y="1828"/>
              <a:ext cx="536" cy="416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7852" name="Text Box 12"/>
            <p:cNvSpPr txBox="1">
              <a:spLocks noChangeArrowheads="1"/>
            </p:cNvSpPr>
            <p:nvPr/>
          </p:nvSpPr>
          <p:spPr bwMode="auto">
            <a:xfrm>
              <a:off x="3360" y="1536"/>
              <a:ext cx="914" cy="21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Warehouse</a:t>
              </a:r>
            </a:p>
          </p:txBody>
        </p:sp>
        <p:sp>
          <p:nvSpPr>
            <p:cNvPr id="547853" name="Text Box 13"/>
            <p:cNvSpPr txBox="1">
              <a:spLocks noChangeArrowheads="1"/>
            </p:cNvSpPr>
            <p:nvPr/>
          </p:nvSpPr>
          <p:spPr bwMode="auto">
            <a:xfrm>
              <a:off x="2112" y="2784"/>
              <a:ext cx="1824" cy="21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Retailers</a:t>
              </a: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B331E-6F59-416F-8283-94F0AC3A67F5}" type="slidenum">
              <a:rPr lang="en-US" altLang="en-US"/>
              <a:pPr/>
              <a:t>119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5334000"/>
          </a:xfrm>
        </p:spPr>
        <p:txBody>
          <a:bodyPr/>
          <a:lstStyle/>
          <a:p>
            <a:r>
              <a:rPr lang="en-US" altLang="en-US"/>
              <a:t>Echelon inventory holding cost structure</a:t>
            </a:r>
          </a:p>
        </p:txBody>
      </p:sp>
      <p:graphicFrame>
        <p:nvGraphicFramePr>
          <p:cNvPr id="548868" name="Object 4"/>
          <p:cNvGraphicFramePr>
            <a:graphicFrameLocks noChangeAspect="1"/>
          </p:cNvGraphicFramePr>
          <p:nvPr/>
        </p:nvGraphicFramePr>
        <p:xfrm>
          <a:off x="762000" y="1828800"/>
          <a:ext cx="8001000" cy="401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19" name="Equation" r:id="rId3" imgW="3873240" imgH="1942920" progId="Equation.DSMT4">
                  <p:embed/>
                </p:oleObj>
              </mc:Choice>
              <mc:Fallback>
                <p:oleObj name="Equation" r:id="rId3" imgW="3873240" imgH="19429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28800"/>
                        <a:ext cx="8001000" cy="401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869" name="Text Box 5"/>
          <p:cNvSpPr txBox="1">
            <a:spLocks noChangeArrowheads="1"/>
          </p:cNvSpPr>
          <p:nvPr/>
        </p:nvSpPr>
        <p:spPr bwMode="auto">
          <a:xfrm>
            <a:off x="3108325" y="1889125"/>
            <a:ext cx="2406650" cy="37465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rebuchet MS" pitchFamily="34" charset="0"/>
              </a:rPr>
              <a:t>warehouse echelon cost</a:t>
            </a:r>
          </a:p>
        </p:txBody>
      </p:sp>
      <p:sp>
        <p:nvSpPr>
          <p:cNvPr id="548870" name="Text Box 6"/>
          <p:cNvSpPr txBox="1">
            <a:spLocks noChangeArrowheads="1"/>
          </p:cNvSpPr>
          <p:nvPr/>
        </p:nvSpPr>
        <p:spPr bwMode="auto">
          <a:xfrm>
            <a:off x="4860925" y="2346325"/>
            <a:ext cx="2241550" cy="37465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rebuchet MS" pitchFamily="34" charset="0"/>
              </a:rPr>
              <a:t>retailer i echelon cost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8230B-9F53-40BD-9678-34A3AAFD8382}" type="slidenum">
              <a:rPr lang="en-US" altLang="en-US"/>
              <a:pPr/>
              <a:t>12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/>
              <a:t>Cost Relationships</a:t>
            </a:r>
          </a:p>
        </p:txBody>
      </p:sp>
      <p:sp>
        <p:nvSpPr>
          <p:cNvPr id="571395" name="Line 3"/>
          <p:cNvSpPr>
            <a:spLocks noChangeShapeType="1"/>
          </p:cNvSpPr>
          <p:nvPr/>
        </p:nvSpPr>
        <p:spPr bwMode="auto">
          <a:xfrm>
            <a:off x="1819275" y="1952625"/>
            <a:ext cx="0" cy="3797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396" name="Line 4"/>
          <p:cNvSpPr>
            <a:spLocks noChangeShapeType="1"/>
          </p:cNvSpPr>
          <p:nvPr/>
        </p:nvSpPr>
        <p:spPr bwMode="auto">
          <a:xfrm>
            <a:off x="1825625" y="5756275"/>
            <a:ext cx="6007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397" name="Rectangle 5"/>
          <p:cNvSpPr>
            <a:spLocks noChangeArrowheads="1"/>
          </p:cNvSpPr>
          <p:nvPr/>
        </p:nvSpPr>
        <p:spPr bwMode="auto">
          <a:xfrm>
            <a:off x="7748588" y="5818188"/>
            <a:ext cx="4016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en-US" sz="2400"/>
              <a:t>Q</a:t>
            </a:r>
          </a:p>
        </p:txBody>
      </p:sp>
      <p:sp>
        <p:nvSpPr>
          <p:cNvPr id="571398" name="Rectangle 6"/>
          <p:cNvSpPr>
            <a:spLocks noChangeArrowheads="1"/>
          </p:cNvSpPr>
          <p:nvPr/>
        </p:nvSpPr>
        <p:spPr bwMode="auto">
          <a:xfrm rot="16200000">
            <a:off x="813594" y="2386806"/>
            <a:ext cx="8080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en-US" sz="2400"/>
              <a:t>C(Q)</a:t>
            </a:r>
          </a:p>
        </p:txBody>
      </p:sp>
      <p:sp>
        <p:nvSpPr>
          <p:cNvPr id="571399" name="Line 7"/>
          <p:cNvSpPr>
            <a:spLocks noChangeShapeType="1"/>
          </p:cNvSpPr>
          <p:nvPr/>
        </p:nvSpPr>
        <p:spPr bwMode="auto">
          <a:xfrm flipV="1">
            <a:off x="1819275" y="3241675"/>
            <a:ext cx="6019800" cy="25146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0" name="Freeform 8"/>
          <p:cNvSpPr>
            <a:spLocks/>
          </p:cNvSpPr>
          <p:nvPr/>
        </p:nvSpPr>
        <p:spPr bwMode="auto">
          <a:xfrm>
            <a:off x="2124075" y="2479675"/>
            <a:ext cx="5638800" cy="2667000"/>
          </a:xfrm>
          <a:custGeom>
            <a:avLst/>
            <a:gdLst>
              <a:gd name="T0" fmla="*/ 0 w 3552"/>
              <a:gd name="T1" fmla="*/ 0 h 1680"/>
              <a:gd name="T2" fmla="*/ 1200 w 3552"/>
              <a:gd name="T3" fmla="*/ 1344 h 1680"/>
              <a:gd name="T4" fmla="*/ 3552 w 3552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52" h="1680">
                <a:moveTo>
                  <a:pt x="0" y="0"/>
                </a:moveTo>
                <a:cubicBezTo>
                  <a:pt x="304" y="532"/>
                  <a:pt x="608" y="1064"/>
                  <a:pt x="1200" y="1344"/>
                </a:cubicBezTo>
                <a:cubicBezTo>
                  <a:pt x="1791" y="1623"/>
                  <a:pt x="3159" y="1623"/>
                  <a:pt x="3552" y="168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1" name="Freeform 9"/>
          <p:cNvSpPr>
            <a:spLocks/>
          </p:cNvSpPr>
          <p:nvPr/>
        </p:nvSpPr>
        <p:spPr bwMode="auto">
          <a:xfrm>
            <a:off x="2438400" y="2327275"/>
            <a:ext cx="4953000" cy="1651000"/>
          </a:xfrm>
          <a:custGeom>
            <a:avLst/>
            <a:gdLst>
              <a:gd name="T0" fmla="*/ 0 w 3120"/>
              <a:gd name="T1" fmla="*/ 0 h 1040"/>
              <a:gd name="T2" fmla="*/ 1104 w 3120"/>
              <a:gd name="T3" fmla="*/ 1008 h 1040"/>
              <a:gd name="T4" fmla="*/ 3120 w 3120"/>
              <a:gd name="T5" fmla="*/ 192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20" h="1040">
                <a:moveTo>
                  <a:pt x="0" y="0"/>
                </a:moveTo>
                <a:cubicBezTo>
                  <a:pt x="292" y="488"/>
                  <a:pt x="584" y="976"/>
                  <a:pt x="1104" y="1008"/>
                </a:cubicBezTo>
                <a:cubicBezTo>
                  <a:pt x="1624" y="1040"/>
                  <a:pt x="2372" y="616"/>
                  <a:pt x="3120" y="19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2" name="Text Box 10"/>
          <p:cNvSpPr txBox="1">
            <a:spLocks noChangeArrowheads="1"/>
          </p:cNvSpPr>
          <p:nvPr/>
        </p:nvSpPr>
        <p:spPr bwMode="auto">
          <a:xfrm>
            <a:off x="7153275" y="2225675"/>
            <a:ext cx="99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TC(Q)</a:t>
            </a:r>
          </a:p>
        </p:txBody>
      </p:sp>
      <p:sp>
        <p:nvSpPr>
          <p:cNvPr id="571403" name="Text Box 11"/>
          <p:cNvSpPr txBox="1">
            <a:spLocks noChangeArrowheads="1"/>
          </p:cNvSpPr>
          <p:nvPr/>
        </p:nvSpPr>
        <p:spPr bwMode="auto">
          <a:xfrm>
            <a:off x="7391400" y="3505200"/>
            <a:ext cx="1554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HQ/2</a:t>
            </a:r>
          </a:p>
          <a:p>
            <a:r>
              <a:rPr lang="en-US" altLang="en-US" sz="2400"/>
              <a:t>(inventory)</a:t>
            </a:r>
          </a:p>
        </p:txBody>
      </p:sp>
      <p:sp>
        <p:nvSpPr>
          <p:cNvPr id="571404" name="Text Box 12"/>
          <p:cNvSpPr txBox="1">
            <a:spLocks noChangeArrowheads="1"/>
          </p:cNvSpPr>
          <p:nvPr/>
        </p:nvSpPr>
        <p:spPr bwMode="auto">
          <a:xfrm>
            <a:off x="7839075" y="4746625"/>
            <a:ext cx="879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SD/Q</a:t>
            </a:r>
          </a:p>
          <a:p>
            <a:r>
              <a:rPr lang="en-US" altLang="en-US" sz="2400"/>
              <a:t>order</a:t>
            </a:r>
          </a:p>
        </p:txBody>
      </p:sp>
      <p:sp>
        <p:nvSpPr>
          <p:cNvPr id="571405" name="Line 13"/>
          <p:cNvSpPr>
            <a:spLocks noChangeShapeType="1"/>
          </p:cNvSpPr>
          <p:nvPr/>
        </p:nvSpPr>
        <p:spPr bwMode="auto">
          <a:xfrm>
            <a:off x="4279641" y="3962400"/>
            <a:ext cx="0" cy="18288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1406" name="Text Box 14"/>
          <p:cNvSpPr txBox="1">
            <a:spLocks noChangeArrowheads="1"/>
          </p:cNvSpPr>
          <p:nvPr/>
        </p:nvSpPr>
        <p:spPr bwMode="auto">
          <a:xfrm>
            <a:off x="3876675" y="5807075"/>
            <a:ext cx="150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Q* = EOQ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E3947-915C-47AB-BEEB-9CBCDDBF8AAC}" type="slidenum">
              <a:rPr lang="en-US" altLang="en-US"/>
              <a:pPr/>
              <a:t>120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1981200"/>
          </a:xfrm>
        </p:spPr>
        <p:txBody>
          <a:bodyPr/>
          <a:lstStyle/>
          <a:p>
            <a:r>
              <a:rPr lang="en-US" altLang="en-US"/>
              <a:t>Case 1 : T</a:t>
            </a:r>
            <a:r>
              <a:rPr lang="en-US" altLang="en-US" baseline="-25000"/>
              <a:t>i </a:t>
            </a:r>
            <a:r>
              <a:rPr lang="en-US" altLang="en-US"/>
              <a:t>≥ T</a:t>
            </a:r>
            <a:r>
              <a:rPr lang="en-US" altLang="en-US" baseline="-25000"/>
              <a:t>0</a:t>
            </a:r>
          </a:p>
          <a:p>
            <a:pPr lvl="1"/>
            <a:r>
              <a:rPr lang="en-US" altLang="en-US"/>
              <a:t>order at warehouse placed every time order placed at retailer i</a:t>
            </a:r>
          </a:p>
          <a:p>
            <a:pPr lvl="1"/>
            <a:r>
              <a:rPr lang="en-US" altLang="en-US"/>
              <a:t>no inventory for retailer i held at warehouse… </a:t>
            </a:r>
            <a:r>
              <a:rPr lang="en-US" alt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cross-docking</a:t>
            </a:r>
          </a:p>
        </p:txBody>
      </p:sp>
      <p:graphicFrame>
        <p:nvGraphicFramePr>
          <p:cNvPr id="549892" name="Object 4"/>
          <p:cNvGraphicFramePr>
            <a:graphicFrameLocks noChangeAspect="1"/>
          </p:cNvGraphicFramePr>
          <p:nvPr/>
        </p:nvGraphicFramePr>
        <p:xfrm>
          <a:off x="1752600" y="3048000"/>
          <a:ext cx="54864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70" name="Equation" r:id="rId3" imgW="2412720" imgH="393480" progId="Equation.DSMT4">
                  <p:embed/>
                </p:oleObj>
              </mc:Choice>
              <mc:Fallback>
                <p:oleObj name="Equation" r:id="rId3" imgW="241272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48000"/>
                        <a:ext cx="54864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9893" name="Group 5"/>
          <p:cNvGrpSpPr>
            <a:grpSpLocks/>
          </p:cNvGrpSpPr>
          <p:nvPr/>
        </p:nvGrpSpPr>
        <p:grpSpPr bwMode="auto">
          <a:xfrm>
            <a:off x="334963" y="3886200"/>
            <a:ext cx="7872412" cy="2289175"/>
            <a:chOff x="211" y="2448"/>
            <a:chExt cx="4959" cy="1442"/>
          </a:xfrm>
        </p:grpSpPr>
        <p:sp>
          <p:nvSpPr>
            <p:cNvPr id="549894" name="Line 6"/>
            <p:cNvSpPr>
              <a:spLocks noChangeShapeType="1"/>
            </p:cNvSpPr>
            <p:nvPr/>
          </p:nvSpPr>
          <p:spPr bwMode="auto">
            <a:xfrm>
              <a:off x="1031" y="3167"/>
              <a:ext cx="331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895" name="Line 7"/>
            <p:cNvSpPr>
              <a:spLocks noChangeShapeType="1"/>
            </p:cNvSpPr>
            <p:nvPr/>
          </p:nvSpPr>
          <p:spPr bwMode="auto">
            <a:xfrm>
              <a:off x="1034" y="3792"/>
              <a:ext cx="33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896" name="Line 8"/>
            <p:cNvSpPr>
              <a:spLocks noChangeShapeType="1"/>
            </p:cNvSpPr>
            <p:nvPr/>
          </p:nvSpPr>
          <p:spPr bwMode="auto">
            <a:xfrm>
              <a:off x="1322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897" name="Line 9"/>
            <p:cNvSpPr>
              <a:spLocks noChangeShapeType="1"/>
            </p:cNvSpPr>
            <p:nvPr/>
          </p:nvSpPr>
          <p:spPr bwMode="auto">
            <a:xfrm>
              <a:off x="1322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898" name="Line 10"/>
            <p:cNvSpPr>
              <a:spLocks noChangeShapeType="1"/>
            </p:cNvSpPr>
            <p:nvPr/>
          </p:nvSpPr>
          <p:spPr bwMode="auto">
            <a:xfrm>
              <a:off x="2714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899" name="Line 11"/>
            <p:cNvSpPr>
              <a:spLocks noChangeShapeType="1"/>
            </p:cNvSpPr>
            <p:nvPr/>
          </p:nvSpPr>
          <p:spPr bwMode="auto">
            <a:xfrm>
              <a:off x="4202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0" name="Line 12"/>
            <p:cNvSpPr>
              <a:spLocks noChangeShapeType="1"/>
            </p:cNvSpPr>
            <p:nvPr/>
          </p:nvSpPr>
          <p:spPr bwMode="auto">
            <a:xfrm>
              <a:off x="2714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1" name="Line 13"/>
            <p:cNvSpPr>
              <a:spLocks noChangeShapeType="1"/>
            </p:cNvSpPr>
            <p:nvPr/>
          </p:nvSpPr>
          <p:spPr bwMode="auto">
            <a:xfrm>
              <a:off x="1994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2" name="Line 14"/>
            <p:cNvSpPr>
              <a:spLocks noChangeShapeType="1"/>
            </p:cNvSpPr>
            <p:nvPr/>
          </p:nvSpPr>
          <p:spPr bwMode="auto">
            <a:xfrm>
              <a:off x="4202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3" name="Line 15"/>
            <p:cNvSpPr>
              <a:spLocks noChangeShapeType="1"/>
            </p:cNvSpPr>
            <p:nvPr/>
          </p:nvSpPr>
          <p:spPr bwMode="auto">
            <a:xfrm>
              <a:off x="3482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4" name="Line 16"/>
            <p:cNvSpPr>
              <a:spLocks noChangeShapeType="1"/>
            </p:cNvSpPr>
            <p:nvPr/>
          </p:nvSpPr>
          <p:spPr bwMode="auto">
            <a:xfrm>
              <a:off x="1322" y="2688"/>
              <a:ext cx="0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5" name="Line 17"/>
            <p:cNvSpPr>
              <a:spLocks noChangeShapeType="1"/>
            </p:cNvSpPr>
            <p:nvPr/>
          </p:nvSpPr>
          <p:spPr bwMode="auto">
            <a:xfrm>
              <a:off x="2714" y="2688"/>
              <a:ext cx="0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6" name="Line 18"/>
            <p:cNvSpPr>
              <a:spLocks noChangeShapeType="1"/>
            </p:cNvSpPr>
            <p:nvPr/>
          </p:nvSpPr>
          <p:spPr bwMode="auto">
            <a:xfrm>
              <a:off x="4202" y="2688"/>
              <a:ext cx="0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7" name="Line 19"/>
            <p:cNvSpPr>
              <a:spLocks noChangeShapeType="1"/>
            </p:cNvSpPr>
            <p:nvPr/>
          </p:nvSpPr>
          <p:spPr bwMode="auto">
            <a:xfrm>
              <a:off x="1322" y="3408"/>
              <a:ext cx="0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8" name="Line 20"/>
            <p:cNvSpPr>
              <a:spLocks noChangeShapeType="1"/>
            </p:cNvSpPr>
            <p:nvPr/>
          </p:nvSpPr>
          <p:spPr bwMode="auto">
            <a:xfrm>
              <a:off x="2714" y="3408"/>
              <a:ext cx="0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09" name="Line 21"/>
            <p:cNvSpPr>
              <a:spLocks noChangeShapeType="1"/>
            </p:cNvSpPr>
            <p:nvPr/>
          </p:nvSpPr>
          <p:spPr bwMode="auto">
            <a:xfrm>
              <a:off x="4202" y="3408"/>
              <a:ext cx="0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49910" name="Text Box 22"/>
            <p:cNvSpPr txBox="1">
              <a:spLocks noChangeArrowheads="1"/>
            </p:cNvSpPr>
            <p:nvPr/>
          </p:nvSpPr>
          <p:spPr bwMode="auto">
            <a:xfrm>
              <a:off x="1514" y="2928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49911" name="Text Box 23"/>
            <p:cNvSpPr txBox="1">
              <a:spLocks noChangeArrowheads="1"/>
            </p:cNvSpPr>
            <p:nvPr/>
          </p:nvSpPr>
          <p:spPr bwMode="auto">
            <a:xfrm>
              <a:off x="2234" y="2928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49912" name="Text Box 24"/>
            <p:cNvSpPr txBox="1">
              <a:spLocks noChangeArrowheads="1"/>
            </p:cNvSpPr>
            <p:nvPr/>
          </p:nvSpPr>
          <p:spPr bwMode="auto">
            <a:xfrm>
              <a:off x="3002" y="2928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49913" name="Text Box 25"/>
            <p:cNvSpPr txBox="1">
              <a:spLocks noChangeArrowheads="1"/>
            </p:cNvSpPr>
            <p:nvPr/>
          </p:nvSpPr>
          <p:spPr bwMode="auto">
            <a:xfrm>
              <a:off x="3722" y="2928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49914" name="Text Box 26"/>
            <p:cNvSpPr txBox="1">
              <a:spLocks noChangeArrowheads="1"/>
            </p:cNvSpPr>
            <p:nvPr/>
          </p:nvSpPr>
          <p:spPr bwMode="auto">
            <a:xfrm>
              <a:off x="3338" y="3552"/>
              <a:ext cx="24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49915" name="Text Box 27"/>
            <p:cNvSpPr txBox="1">
              <a:spLocks noChangeArrowheads="1"/>
            </p:cNvSpPr>
            <p:nvPr/>
          </p:nvSpPr>
          <p:spPr bwMode="auto">
            <a:xfrm>
              <a:off x="1898" y="3552"/>
              <a:ext cx="24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49916" name="Text Box 28"/>
            <p:cNvSpPr txBox="1">
              <a:spLocks noChangeArrowheads="1"/>
            </p:cNvSpPr>
            <p:nvPr/>
          </p:nvSpPr>
          <p:spPr bwMode="auto">
            <a:xfrm>
              <a:off x="4320" y="3072"/>
              <a:ext cx="850" cy="19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Warehouse</a:t>
              </a:r>
            </a:p>
          </p:txBody>
        </p:sp>
        <p:sp>
          <p:nvSpPr>
            <p:cNvPr id="549917" name="Text Box 29"/>
            <p:cNvSpPr txBox="1">
              <a:spLocks noChangeArrowheads="1"/>
            </p:cNvSpPr>
            <p:nvPr/>
          </p:nvSpPr>
          <p:spPr bwMode="auto">
            <a:xfrm>
              <a:off x="4326" y="3696"/>
              <a:ext cx="682" cy="19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Retailer i</a:t>
              </a:r>
            </a:p>
          </p:txBody>
        </p:sp>
        <p:sp>
          <p:nvSpPr>
            <p:cNvPr id="549918" name="Text Box 30"/>
            <p:cNvSpPr txBox="1">
              <a:spLocks noChangeArrowheads="1"/>
            </p:cNvSpPr>
            <p:nvPr/>
          </p:nvSpPr>
          <p:spPr bwMode="auto">
            <a:xfrm>
              <a:off x="1178" y="2448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49919" name="Text Box 31"/>
            <p:cNvSpPr txBox="1">
              <a:spLocks noChangeArrowheads="1"/>
            </p:cNvSpPr>
            <p:nvPr/>
          </p:nvSpPr>
          <p:spPr bwMode="auto">
            <a:xfrm>
              <a:off x="2570" y="2496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49920" name="Text Box 32"/>
            <p:cNvSpPr txBox="1">
              <a:spLocks noChangeArrowheads="1"/>
            </p:cNvSpPr>
            <p:nvPr/>
          </p:nvSpPr>
          <p:spPr bwMode="auto">
            <a:xfrm>
              <a:off x="4058" y="2496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49921" name="Text Box 33"/>
            <p:cNvSpPr txBox="1">
              <a:spLocks noChangeArrowheads="1"/>
            </p:cNvSpPr>
            <p:nvPr/>
          </p:nvSpPr>
          <p:spPr bwMode="auto">
            <a:xfrm>
              <a:off x="211" y="2736"/>
              <a:ext cx="681" cy="212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 = D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rgbClr val="000000"/>
                </a:solidFill>
                <a:latin typeface="Gill Sans" pitchFamily="34" charset="0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FFC39-3103-4EB6-AF56-80C36B842701}" type="slidenum">
              <a:rPr lang="en-US" altLang="en-US"/>
              <a:pPr/>
              <a:t>121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05800" cy="1000125"/>
          </a:xfrm>
        </p:spPr>
        <p:txBody>
          <a:bodyPr/>
          <a:lstStyle/>
          <a:p>
            <a:r>
              <a:rPr lang="en-US" altLang="en-US"/>
              <a:t>Case 2 : T</a:t>
            </a:r>
            <a:r>
              <a:rPr lang="en-US" altLang="en-US" baseline="-25000"/>
              <a:t>i</a:t>
            </a:r>
            <a:r>
              <a:rPr lang="en-US" altLang="en-US"/>
              <a:t> &lt; T</a:t>
            </a:r>
            <a:r>
              <a:rPr lang="en-US" altLang="en-US" baseline="-25000"/>
              <a:t>0</a:t>
            </a:r>
          </a:p>
          <a:p>
            <a:pPr lvl="1"/>
            <a:r>
              <a:rPr lang="en-US" altLang="en-US"/>
              <a:t>periodic cross-docking of retailer i order at warehouse</a:t>
            </a:r>
          </a:p>
        </p:txBody>
      </p:sp>
      <p:graphicFrame>
        <p:nvGraphicFramePr>
          <p:cNvPr id="550916" name="Object 4"/>
          <p:cNvGraphicFramePr>
            <a:graphicFrameLocks noChangeAspect="1"/>
          </p:cNvGraphicFramePr>
          <p:nvPr/>
        </p:nvGraphicFramePr>
        <p:xfrm>
          <a:off x="1219200" y="2057400"/>
          <a:ext cx="6324600" cy="183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01" name="Equation" r:id="rId3" imgW="2793960" imgH="812520" progId="Equation.DSMT4">
                  <p:embed/>
                </p:oleObj>
              </mc:Choice>
              <mc:Fallback>
                <p:oleObj name="Equation" r:id="rId3" imgW="279396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57400"/>
                        <a:ext cx="6324600" cy="183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0917" name="Group 5"/>
          <p:cNvGrpSpPr>
            <a:grpSpLocks/>
          </p:cNvGrpSpPr>
          <p:nvPr/>
        </p:nvGrpSpPr>
        <p:grpSpPr bwMode="auto">
          <a:xfrm>
            <a:off x="334963" y="3886200"/>
            <a:ext cx="7872412" cy="2289175"/>
            <a:chOff x="233" y="2448"/>
            <a:chExt cx="4959" cy="1442"/>
          </a:xfrm>
        </p:grpSpPr>
        <p:sp>
          <p:nvSpPr>
            <p:cNvPr id="550918" name="Line 6"/>
            <p:cNvSpPr>
              <a:spLocks noChangeShapeType="1"/>
            </p:cNvSpPr>
            <p:nvPr/>
          </p:nvSpPr>
          <p:spPr bwMode="auto">
            <a:xfrm>
              <a:off x="1053" y="3167"/>
              <a:ext cx="331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19" name="Line 7"/>
            <p:cNvSpPr>
              <a:spLocks noChangeShapeType="1"/>
            </p:cNvSpPr>
            <p:nvPr/>
          </p:nvSpPr>
          <p:spPr bwMode="auto">
            <a:xfrm>
              <a:off x="1056" y="3792"/>
              <a:ext cx="33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0" name="Line 8"/>
            <p:cNvSpPr>
              <a:spLocks noChangeShapeType="1"/>
            </p:cNvSpPr>
            <p:nvPr/>
          </p:nvSpPr>
          <p:spPr bwMode="auto">
            <a:xfrm>
              <a:off x="1344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1" name="Line 9"/>
            <p:cNvSpPr>
              <a:spLocks noChangeShapeType="1"/>
            </p:cNvSpPr>
            <p:nvPr/>
          </p:nvSpPr>
          <p:spPr bwMode="auto">
            <a:xfrm>
              <a:off x="1344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2" name="Line 10"/>
            <p:cNvSpPr>
              <a:spLocks noChangeShapeType="1"/>
            </p:cNvSpPr>
            <p:nvPr/>
          </p:nvSpPr>
          <p:spPr bwMode="auto">
            <a:xfrm>
              <a:off x="2736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3" name="Line 11"/>
            <p:cNvSpPr>
              <a:spLocks noChangeShapeType="1"/>
            </p:cNvSpPr>
            <p:nvPr/>
          </p:nvSpPr>
          <p:spPr bwMode="auto">
            <a:xfrm>
              <a:off x="4224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4" name="Line 12"/>
            <p:cNvSpPr>
              <a:spLocks noChangeShapeType="1"/>
            </p:cNvSpPr>
            <p:nvPr/>
          </p:nvSpPr>
          <p:spPr bwMode="auto">
            <a:xfrm>
              <a:off x="2736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5" name="Line 13"/>
            <p:cNvSpPr>
              <a:spLocks noChangeShapeType="1"/>
            </p:cNvSpPr>
            <p:nvPr/>
          </p:nvSpPr>
          <p:spPr bwMode="auto">
            <a:xfrm>
              <a:off x="2016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6" name="Line 14"/>
            <p:cNvSpPr>
              <a:spLocks noChangeShapeType="1"/>
            </p:cNvSpPr>
            <p:nvPr/>
          </p:nvSpPr>
          <p:spPr bwMode="auto">
            <a:xfrm>
              <a:off x="4224" y="3072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7" name="Line 15"/>
            <p:cNvSpPr>
              <a:spLocks noChangeShapeType="1"/>
            </p:cNvSpPr>
            <p:nvPr/>
          </p:nvSpPr>
          <p:spPr bwMode="auto">
            <a:xfrm>
              <a:off x="3504" y="3696"/>
              <a:ext cx="0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8" name="Line 16"/>
            <p:cNvSpPr>
              <a:spLocks noChangeShapeType="1"/>
            </p:cNvSpPr>
            <p:nvPr/>
          </p:nvSpPr>
          <p:spPr bwMode="auto">
            <a:xfrm>
              <a:off x="2016" y="3456"/>
              <a:ext cx="0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29" name="Line 17"/>
            <p:cNvSpPr>
              <a:spLocks noChangeShapeType="1"/>
            </p:cNvSpPr>
            <p:nvPr/>
          </p:nvSpPr>
          <p:spPr bwMode="auto">
            <a:xfrm>
              <a:off x="3504" y="3456"/>
              <a:ext cx="0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30" name="Line 18"/>
            <p:cNvSpPr>
              <a:spLocks noChangeShapeType="1"/>
            </p:cNvSpPr>
            <p:nvPr/>
          </p:nvSpPr>
          <p:spPr bwMode="auto">
            <a:xfrm>
              <a:off x="1344" y="3456"/>
              <a:ext cx="0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31" name="Line 19"/>
            <p:cNvSpPr>
              <a:spLocks noChangeShapeType="1"/>
            </p:cNvSpPr>
            <p:nvPr/>
          </p:nvSpPr>
          <p:spPr bwMode="auto">
            <a:xfrm>
              <a:off x="2736" y="3456"/>
              <a:ext cx="0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32" name="Line 20"/>
            <p:cNvSpPr>
              <a:spLocks noChangeShapeType="1"/>
            </p:cNvSpPr>
            <p:nvPr/>
          </p:nvSpPr>
          <p:spPr bwMode="auto">
            <a:xfrm>
              <a:off x="4224" y="3456"/>
              <a:ext cx="0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33" name="Text Box 21"/>
            <p:cNvSpPr txBox="1">
              <a:spLocks noChangeArrowheads="1"/>
            </p:cNvSpPr>
            <p:nvPr/>
          </p:nvSpPr>
          <p:spPr bwMode="auto">
            <a:xfrm>
              <a:off x="1536" y="3552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6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4" name="Text Box 22"/>
            <p:cNvSpPr txBox="1">
              <a:spLocks noChangeArrowheads="1"/>
            </p:cNvSpPr>
            <p:nvPr/>
          </p:nvSpPr>
          <p:spPr bwMode="auto">
            <a:xfrm>
              <a:off x="1872" y="3168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Gill Sans" pitchFamily="34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5" name="Text Box 23"/>
            <p:cNvSpPr txBox="1">
              <a:spLocks noChangeArrowheads="1"/>
            </p:cNvSpPr>
            <p:nvPr/>
          </p:nvSpPr>
          <p:spPr bwMode="auto">
            <a:xfrm>
              <a:off x="3024" y="3552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6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6" name="Text Box 24"/>
            <p:cNvSpPr txBox="1">
              <a:spLocks noChangeArrowheads="1"/>
            </p:cNvSpPr>
            <p:nvPr/>
          </p:nvSpPr>
          <p:spPr bwMode="auto">
            <a:xfrm>
              <a:off x="3360" y="3216"/>
              <a:ext cx="2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600" baseline="-25000">
                  <a:solidFill>
                    <a:srgbClr val="000000"/>
                  </a:solidFill>
                  <a:latin typeface="Gill Sans" pitchFamily="34" charset="0"/>
                </a:rPr>
                <a:t>0</a:t>
              </a:r>
              <a:endParaRPr lang="en-US" altLang="en-US" sz="16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7" name="Text Box 25"/>
            <p:cNvSpPr txBox="1">
              <a:spLocks noChangeArrowheads="1"/>
            </p:cNvSpPr>
            <p:nvPr/>
          </p:nvSpPr>
          <p:spPr bwMode="auto">
            <a:xfrm>
              <a:off x="3744" y="3552"/>
              <a:ext cx="24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8" name="Text Box 26"/>
            <p:cNvSpPr txBox="1">
              <a:spLocks noChangeArrowheads="1"/>
            </p:cNvSpPr>
            <p:nvPr/>
          </p:nvSpPr>
          <p:spPr bwMode="auto">
            <a:xfrm>
              <a:off x="2256" y="3552"/>
              <a:ext cx="24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39" name="Text Box 27"/>
            <p:cNvSpPr txBox="1">
              <a:spLocks noChangeArrowheads="1"/>
            </p:cNvSpPr>
            <p:nvPr/>
          </p:nvSpPr>
          <p:spPr bwMode="auto">
            <a:xfrm>
              <a:off x="4342" y="3072"/>
              <a:ext cx="850" cy="19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Warehouse</a:t>
              </a:r>
            </a:p>
          </p:txBody>
        </p:sp>
        <p:sp>
          <p:nvSpPr>
            <p:cNvPr id="550940" name="Text Box 28"/>
            <p:cNvSpPr txBox="1">
              <a:spLocks noChangeArrowheads="1"/>
            </p:cNvSpPr>
            <p:nvPr/>
          </p:nvSpPr>
          <p:spPr bwMode="auto">
            <a:xfrm>
              <a:off x="4348" y="3696"/>
              <a:ext cx="682" cy="19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Gill Sans" pitchFamily="34" charset="0"/>
                </a:rPr>
                <a:t>Retailer i</a:t>
              </a:r>
            </a:p>
          </p:txBody>
        </p:sp>
        <p:sp>
          <p:nvSpPr>
            <p:cNvPr id="550941" name="Text Box 29"/>
            <p:cNvSpPr txBox="1">
              <a:spLocks noChangeArrowheads="1"/>
            </p:cNvSpPr>
            <p:nvPr/>
          </p:nvSpPr>
          <p:spPr bwMode="auto">
            <a:xfrm>
              <a:off x="960" y="3408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50942" name="Text Box 30"/>
            <p:cNvSpPr txBox="1">
              <a:spLocks noChangeArrowheads="1"/>
            </p:cNvSpPr>
            <p:nvPr/>
          </p:nvSpPr>
          <p:spPr bwMode="auto">
            <a:xfrm>
              <a:off x="1392" y="2544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50943" name="Text Box 31"/>
            <p:cNvSpPr txBox="1">
              <a:spLocks noChangeArrowheads="1"/>
            </p:cNvSpPr>
            <p:nvPr/>
          </p:nvSpPr>
          <p:spPr bwMode="auto">
            <a:xfrm>
              <a:off x="2064" y="2928"/>
              <a:ext cx="3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chemeClr val="hlink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chemeClr val="hlink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chemeClr val="hlink"/>
                </a:solidFill>
                <a:latin typeface="Gill Sans" pitchFamily="34" charset="0"/>
              </a:endParaRPr>
            </a:p>
          </p:txBody>
        </p:sp>
        <p:sp>
          <p:nvSpPr>
            <p:cNvPr id="550944" name="Text Box 32"/>
            <p:cNvSpPr txBox="1">
              <a:spLocks noChangeArrowheads="1"/>
            </p:cNvSpPr>
            <p:nvPr/>
          </p:nvSpPr>
          <p:spPr bwMode="auto">
            <a:xfrm>
              <a:off x="233" y="2736"/>
              <a:ext cx="681" cy="212"/>
            </a:xfrm>
            <a:prstGeom prst="rect">
              <a:avLst/>
            </a:prstGeom>
            <a:noFill/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9163" algn="l"/>
                  <a:tab pos="1663700" algn="l"/>
                  <a:tab pos="2393950" algn="l"/>
                  <a:tab pos="3138488" algn="l"/>
                  <a:tab pos="3883025" algn="l"/>
                  <a:tab pos="4686300" algn="l"/>
                  <a:tab pos="5487988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Q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 = D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r>
                <a:rPr lang="en-US" altLang="en-US" sz="1800" b="1">
                  <a:solidFill>
                    <a:srgbClr val="000000"/>
                  </a:solidFill>
                  <a:latin typeface="Gill Sans" pitchFamily="34" charset="0"/>
                </a:rPr>
                <a:t>T</a:t>
              </a:r>
              <a:r>
                <a:rPr lang="en-US" altLang="en-US" sz="1800" b="1" baseline="-25000">
                  <a:solidFill>
                    <a:srgbClr val="000000"/>
                  </a:solidFill>
                  <a:latin typeface="Gill Sans" pitchFamily="34" charset="0"/>
                </a:rPr>
                <a:t>i</a:t>
              </a:r>
              <a:endParaRPr lang="en-US" altLang="en-US" sz="1800" b="1">
                <a:solidFill>
                  <a:srgbClr val="000000"/>
                </a:solidFill>
                <a:latin typeface="Gill Sans" pitchFamily="34" charset="0"/>
              </a:endParaRPr>
            </a:p>
          </p:txBody>
        </p:sp>
        <p:sp>
          <p:nvSpPr>
            <p:cNvPr id="550945" name="Line 33"/>
            <p:cNvSpPr>
              <a:spLocks noChangeShapeType="1"/>
            </p:cNvSpPr>
            <p:nvPr/>
          </p:nvSpPr>
          <p:spPr bwMode="auto">
            <a:xfrm flipV="1">
              <a:off x="1344" y="2448"/>
              <a:ext cx="0" cy="6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46" name="Line 34"/>
            <p:cNvSpPr>
              <a:spLocks noChangeShapeType="1"/>
            </p:cNvSpPr>
            <p:nvPr/>
          </p:nvSpPr>
          <p:spPr bwMode="auto">
            <a:xfrm>
              <a:off x="1344" y="2832"/>
              <a:ext cx="67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47" name="Line 35"/>
            <p:cNvSpPr>
              <a:spLocks noChangeShapeType="1"/>
            </p:cNvSpPr>
            <p:nvPr/>
          </p:nvSpPr>
          <p:spPr bwMode="auto">
            <a:xfrm>
              <a:off x="2016" y="2832"/>
              <a:ext cx="0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48" name="Line 36"/>
            <p:cNvSpPr>
              <a:spLocks noChangeShapeType="1"/>
            </p:cNvSpPr>
            <p:nvPr/>
          </p:nvSpPr>
          <p:spPr bwMode="auto">
            <a:xfrm flipV="1">
              <a:off x="2736" y="2496"/>
              <a:ext cx="0" cy="6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49" name="Line 37"/>
            <p:cNvSpPr>
              <a:spLocks noChangeShapeType="1"/>
            </p:cNvSpPr>
            <p:nvPr/>
          </p:nvSpPr>
          <p:spPr bwMode="auto">
            <a:xfrm>
              <a:off x="2736" y="2832"/>
              <a:ext cx="67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50" name="Line 38"/>
            <p:cNvSpPr>
              <a:spLocks noChangeShapeType="1"/>
            </p:cNvSpPr>
            <p:nvPr/>
          </p:nvSpPr>
          <p:spPr bwMode="auto">
            <a:xfrm>
              <a:off x="3408" y="2832"/>
              <a:ext cx="0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51" name="Line 39"/>
            <p:cNvSpPr>
              <a:spLocks noChangeShapeType="1"/>
            </p:cNvSpPr>
            <p:nvPr/>
          </p:nvSpPr>
          <p:spPr bwMode="auto">
            <a:xfrm flipV="1">
              <a:off x="4224" y="2496"/>
              <a:ext cx="0" cy="6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550952" name="Line 40"/>
            <p:cNvSpPr>
              <a:spLocks noChangeShapeType="1"/>
            </p:cNvSpPr>
            <p:nvPr/>
          </p:nvSpPr>
          <p:spPr bwMode="auto">
            <a:xfrm>
              <a:off x="4224" y="2832"/>
              <a:ext cx="67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925A9-66DC-4D9F-A148-274DB98E4A99}" type="slidenum">
              <a:rPr lang="en-US" altLang="en-US"/>
              <a:pPr/>
              <a:t>122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733425"/>
          </a:xfrm>
        </p:spPr>
        <p:txBody>
          <a:bodyPr/>
          <a:lstStyle/>
          <a:p>
            <a:r>
              <a:rPr lang="en-US" altLang="en-US"/>
              <a:t>Expected cost of Power-of-2 policy</a:t>
            </a:r>
          </a:p>
        </p:txBody>
      </p:sp>
      <p:graphicFrame>
        <p:nvGraphicFramePr>
          <p:cNvPr id="551940" name="Object 4"/>
          <p:cNvGraphicFramePr>
            <a:graphicFrameLocks noChangeAspect="1"/>
          </p:cNvGraphicFramePr>
          <p:nvPr/>
        </p:nvGraphicFramePr>
        <p:xfrm>
          <a:off x="304800" y="1755775"/>
          <a:ext cx="8077200" cy="489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89" name="Equation" r:id="rId3" imgW="4775040" imgH="2895480" progId="Equation.DSMT4">
                  <p:embed/>
                </p:oleObj>
              </mc:Choice>
              <mc:Fallback>
                <p:oleObj name="Equation" r:id="rId3" imgW="4775040" imgH="2895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55775"/>
                        <a:ext cx="8077200" cy="489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EA629-B925-4625-AC59-4AF755D0E6AA}" type="slidenum">
              <a:rPr lang="en-US" altLang="en-US"/>
              <a:pPr/>
              <a:t>123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52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15920"/>
              </p:ext>
            </p:extLst>
          </p:nvPr>
        </p:nvGraphicFramePr>
        <p:xfrm>
          <a:off x="395288" y="117475"/>
          <a:ext cx="8355012" cy="665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2" name="Equation" r:id="rId3" imgW="6121080" imgH="5130720" progId="Equation.DSMT4">
                  <p:embed/>
                </p:oleObj>
              </mc:Choice>
              <mc:Fallback>
                <p:oleObj name="Equation" r:id="rId3" imgW="6121080" imgH="5130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17475"/>
                        <a:ext cx="8355012" cy="6654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63" name="Rectangle 3"/>
          <p:cNvSpPr>
            <a:spLocks noGrp="1" noChangeArrowheads="1"/>
          </p:cNvSpPr>
          <p:nvPr>
            <p:ph type="title"/>
          </p:nvPr>
        </p:nvSpPr>
        <p:spPr>
          <a:xfrm>
            <a:off x="6019800" y="685800"/>
            <a:ext cx="3124200" cy="533400"/>
          </a:xfrm>
          <a:solidFill>
            <a:schemeClr val="bg1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000"/>
              <a:t>Solution Algorithm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719D0-F59F-4317-BCD8-F091610696F2}" type="slidenum">
              <a:rPr lang="en-US" altLang="en-US"/>
              <a:pPr/>
              <a:t>124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5334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609600"/>
          </a:xfrm>
        </p:spPr>
        <p:txBody>
          <a:bodyPr/>
          <a:lstStyle/>
          <a:p>
            <a:r>
              <a:rPr lang="en-US" altLang="en-US"/>
              <a:t>Round-off to Power-of-2 intervals</a:t>
            </a:r>
          </a:p>
        </p:txBody>
      </p:sp>
      <p:graphicFrame>
        <p:nvGraphicFramePr>
          <p:cNvPr id="553988" name="Object 4"/>
          <p:cNvGraphicFramePr>
            <a:graphicFrameLocks noChangeAspect="1"/>
          </p:cNvGraphicFramePr>
          <p:nvPr/>
        </p:nvGraphicFramePr>
        <p:xfrm>
          <a:off x="457200" y="1752600"/>
          <a:ext cx="8077200" cy="5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7" name="Equation" r:id="rId3" imgW="3962160" imgH="2501640" progId="Equation.DSMT4">
                  <p:embed/>
                </p:oleObj>
              </mc:Choice>
              <mc:Fallback>
                <p:oleObj name="Equation" r:id="rId3" imgW="3962160" imgH="250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077200" cy="500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8DDA3-35E5-4B11-B0A3-A7B7126971EA}" type="slidenum">
              <a:rPr lang="en-US" altLang="en-US"/>
              <a:pPr/>
              <a:t>125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05800" cy="1219200"/>
          </a:xfrm>
        </p:spPr>
        <p:txBody>
          <a:bodyPr/>
          <a:lstStyle/>
          <a:p>
            <a:r>
              <a:rPr lang="en-US" altLang="en-US" u="sng"/>
              <a:t>Example</a:t>
            </a:r>
          </a:p>
          <a:p>
            <a:pPr lvl="1">
              <a:buFontTx/>
              <a:buNone/>
            </a:pPr>
            <a:r>
              <a:rPr lang="en-US" altLang="en-US"/>
              <a:t>			q = 1 week = 1 / 52 year = .0192 year</a:t>
            </a:r>
          </a:p>
        </p:txBody>
      </p:sp>
      <p:graphicFrame>
        <p:nvGraphicFramePr>
          <p:cNvPr id="555012" name="Group 4"/>
          <p:cNvGraphicFramePr>
            <a:graphicFrameLocks noGrp="1"/>
          </p:cNvGraphicFramePr>
          <p:nvPr/>
        </p:nvGraphicFramePr>
        <p:xfrm>
          <a:off x="1600200" y="2209800"/>
          <a:ext cx="6096000" cy="4419601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1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WH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(.5e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  <a:r>
                        <a:rPr kumimoji="0" lang="en-US" alt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(.5e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35BFC-F119-4EF0-B05C-4D8171CEC617}" type="slidenum">
              <a:rPr lang="en-US" altLang="en-US"/>
              <a:pPr/>
              <a:t>126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05800" cy="5638800"/>
          </a:xfrm>
        </p:spPr>
        <p:txBody>
          <a:bodyPr/>
          <a:lstStyle/>
          <a:p>
            <a:r>
              <a:rPr lang="en-US" altLang="en-US" u="sng"/>
              <a:t>Step1</a:t>
            </a:r>
          </a:p>
          <a:p>
            <a:pPr lvl="1"/>
            <a:r>
              <a:rPr lang="en-US" altLang="en-US"/>
              <a:t>compute conventional and echelon cycles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form ordered set, T, of cycle times</a:t>
            </a:r>
          </a:p>
          <a:p>
            <a:pPr lvl="1">
              <a:buFontTx/>
              <a:buNone/>
            </a:pPr>
            <a:r>
              <a:rPr lang="en-US" altLang="en-US"/>
              <a:t>			T = {.05, .1, .19, .3, .632, .894}</a:t>
            </a:r>
          </a:p>
          <a:p>
            <a:pPr lvl="1">
              <a:buFontTx/>
              <a:buNone/>
            </a:pPr>
            <a:r>
              <a:rPr lang="en-US" altLang="en-US"/>
              <a:t>			T = {  t</a:t>
            </a:r>
            <a:r>
              <a:rPr lang="en-US" altLang="en-US" baseline="-25000"/>
              <a:t>1</a:t>
            </a:r>
            <a:r>
              <a:rPr lang="en-US" altLang="en-US"/>
              <a:t>’ , t</a:t>
            </a:r>
            <a:r>
              <a:rPr lang="en-US" altLang="en-US" baseline="-25000"/>
              <a:t>1 </a:t>
            </a:r>
            <a:r>
              <a:rPr lang="en-US" altLang="en-US"/>
              <a:t>,  t</a:t>
            </a:r>
            <a:r>
              <a:rPr lang="en-US" altLang="en-US" baseline="-25000"/>
              <a:t>2</a:t>
            </a:r>
            <a:r>
              <a:rPr lang="en-US" altLang="en-US"/>
              <a:t>’ , t</a:t>
            </a:r>
            <a:r>
              <a:rPr lang="en-US" altLang="en-US" baseline="-25000"/>
              <a:t>2</a:t>
            </a:r>
            <a:r>
              <a:rPr lang="en-US" altLang="en-US"/>
              <a:t> ,  t</a:t>
            </a:r>
            <a:r>
              <a:rPr lang="en-US" altLang="en-US" baseline="-25000"/>
              <a:t>3</a:t>
            </a:r>
            <a:r>
              <a:rPr lang="en-US" altLang="en-US"/>
              <a:t>’ ,    t</a:t>
            </a:r>
            <a:r>
              <a:rPr lang="en-US" altLang="en-US" baseline="-25000"/>
              <a:t>3   </a:t>
            </a:r>
            <a:r>
              <a:rPr lang="en-US" altLang="en-US"/>
              <a:t>}</a:t>
            </a:r>
          </a:p>
          <a:p>
            <a:r>
              <a:rPr lang="en-US" altLang="en-US" u="sng">
                <a:latin typeface="Arial" charset="0"/>
              </a:rPr>
              <a:t>Step 2</a:t>
            </a:r>
          </a:p>
          <a:p>
            <a:pPr lvl="1"/>
            <a:r>
              <a:rPr lang="en-US" altLang="en-US"/>
              <a:t>E = G = </a:t>
            </a:r>
            <a:r>
              <a:rPr lang="en-US" altLang="en-US">
                <a:sym typeface="Symbol" pitchFamily="18" charset="2"/>
              </a:rPr>
              <a:t> , L = {1, 2, 3} , S = 70 , H = 16650</a:t>
            </a:r>
          </a:p>
        </p:txBody>
      </p:sp>
      <p:graphicFrame>
        <p:nvGraphicFramePr>
          <p:cNvPr id="556036" name="Group 4"/>
          <p:cNvGraphicFramePr>
            <a:graphicFrameLocks noGrp="1"/>
          </p:cNvGraphicFramePr>
          <p:nvPr/>
        </p:nvGraphicFramePr>
        <p:xfrm>
          <a:off x="228600" y="2133600"/>
          <a:ext cx="8763000" cy="1912620"/>
        </p:xfrm>
        <a:graphic>
          <a:graphicData uri="http://schemas.openxmlformats.org/drawingml/2006/table">
            <a:tbl>
              <a:tblPr/>
              <a:tblGrid>
                <a:gridCol w="219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’=[S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 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 (g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+g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)]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[50/20000]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=.05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[90/2500]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=.19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[120/300]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=.632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=[S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 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 g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[50/5000]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=.1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[90/1000]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=.3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[120/150]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=.894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5E21F-7F58-497F-94C2-9C85D49A4AB9}" type="slidenum">
              <a:rPr lang="en-US" altLang="en-US"/>
              <a:pPr/>
              <a:t>127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5486400"/>
          </a:xfrm>
        </p:spPr>
        <p:txBody>
          <a:bodyPr/>
          <a:lstStyle/>
          <a:p>
            <a:r>
              <a:rPr lang="en-US" altLang="en-US" sz="2400" u="sng"/>
              <a:t>Step 3</a:t>
            </a:r>
            <a:endParaRPr lang="en-US" altLang="en-US" sz="2400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endParaRPr lang="en-US" altLang="en-US" sz="2400" u="sng"/>
          </a:p>
          <a:p>
            <a:r>
              <a:rPr lang="en-US" altLang="en-US" sz="2400" u="sng"/>
              <a:t>Step 4</a:t>
            </a:r>
            <a:endParaRPr lang="en-US" altLang="en-US" sz="2400"/>
          </a:p>
          <a:p>
            <a:pPr lvl="1">
              <a:buFontTx/>
              <a:buNone/>
            </a:pPr>
            <a:r>
              <a:rPr lang="en-US" altLang="en-US" sz="2000"/>
              <a:t>			T</a:t>
            </a:r>
            <a:r>
              <a:rPr lang="en-US" altLang="en-US" sz="2000" baseline="-25000"/>
              <a:t>0</a:t>
            </a:r>
            <a:r>
              <a:rPr lang="en-US" altLang="en-US" sz="2000"/>
              <a:t>* = T</a:t>
            </a:r>
            <a:r>
              <a:rPr lang="en-US" altLang="en-US" sz="2000" baseline="-25000"/>
              <a:t>1</a:t>
            </a:r>
            <a:r>
              <a:rPr lang="en-US" altLang="en-US" sz="2000"/>
              <a:t>* = .078</a:t>
            </a:r>
          </a:p>
          <a:p>
            <a:pPr lvl="1">
              <a:buFontTx/>
              <a:buNone/>
            </a:pPr>
            <a:r>
              <a:rPr lang="en-US" altLang="en-US" sz="2000"/>
              <a:t>			T</a:t>
            </a:r>
            <a:r>
              <a:rPr lang="en-US" altLang="en-US" sz="2000" baseline="-25000"/>
              <a:t>2</a:t>
            </a:r>
            <a:r>
              <a:rPr lang="en-US" altLang="en-US" sz="2000"/>
              <a:t>* = t</a:t>
            </a:r>
            <a:r>
              <a:rPr lang="en-US" altLang="en-US" sz="2000" baseline="-25000"/>
              <a:t>2</a:t>
            </a:r>
            <a:r>
              <a:rPr lang="en-US" altLang="en-US" sz="2000"/>
              <a:t>’ = .19		T</a:t>
            </a:r>
            <a:r>
              <a:rPr lang="en-US" altLang="en-US" sz="2000" baseline="-25000"/>
              <a:t>3</a:t>
            </a:r>
            <a:r>
              <a:rPr lang="en-US" altLang="en-US" sz="2000"/>
              <a:t>* = t</a:t>
            </a:r>
            <a:r>
              <a:rPr lang="en-US" altLang="en-US" sz="2000" baseline="-25000"/>
              <a:t>3</a:t>
            </a:r>
            <a:r>
              <a:rPr lang="en-US" altLang="en-US" sz="2000"/>
              <a:t>’ =.632</a:t>
            </a:r>
          </a:p>
        </p:txBody>
      </p:sp>
      <p:graphicFrame>
        <p:nvGraphicFramePr>
          <p:cNvPr id="557060" name="Group 4"/>
          <p:cNvGraphicFramePr>
            <a:graphicFrameLocks noGrp="1"/>
          </p:cNvGraphicFramePr>
          <p:nvPr/>
        </p:nvGraphicFramePr>
        <p:xfrm>
          <a:off x="304800" y="1676400"/>
          <a:ext cx="8610600" cy="347980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7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46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t*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[S/H]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test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delete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from T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.894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.065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ech.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{3}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{1,2}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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16800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.632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.106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conv.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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{1,2}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{3}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16500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’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.3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.065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ech.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{2}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{1}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{3}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17500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.19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.096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conv.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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{1}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{2,3}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’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.1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.068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ech.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{1}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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{2,3}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20000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</a:t>
                      </a:r>
                      <a:r>
                        <a:rPr kumimoji="0" lang="en-US" alt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marL="90488" marR="90488" marT="44450" marB="4445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.078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STOP</a:t>
                      </a: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488" marR="90488" marT="44450" marB="4445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623E1-EA88-4DA7-9D67-790A505E2573}" type="slidenum">
              <a:rPr lang="en-US" altLang="en-US"/>
              <a:pPr/>
              <a:t>128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altLang="en-US"/>
              <a:t>Power-of-2 Distribution System Lot Sizing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05800" cy="5562600"/>
          </a:xfrm>
        </p:spPr>
        <p:txBody>
          <a:bodyPr/>
          <a:lstStyle/>
          <a:p>
            <a:r>
              <a:rPr lang="en-US" altLang="en-US" u="sng"/>
              <a:t>Power-of-2 Round-off</a:t>
            </a:r>
          </a:p>
        </p:txBody>
      </p:sp>
      <p:graphicFrame>
        <p:nvGraphicFramePr>
          <p:cNvPr id="558084" name="Object 4"/>
          <p:cNvGraphicFramePr>
            <a:graphicFrameLocks noChangeAspect="1"/>
          </p:cNvGraphicFramePr>
          <p:nvPr/>
        </p:nvGraphicFramePr>
        <p:xfrm>
          <a:off x="1066800" y="1592263"/>
          <a:ext cx="6629400" cy="517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33" name="Equation" r:id="rId3" imgW="3936960" imgH="3073320" progId="Equation.DSMT4">
                  <p:embed/>
                </p:oleObj>
              </mc:Choice>
              <mc:Fallback>
                <p:oleObj name="Equation" r:id="rId3" imgW="3936960" imgH="30733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92263"/>
                        <a:ext cx="6629400" cy="517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E9C61-269A-4329-B11D-E1EDA4F63A87}" type="slidenum">
              <a:rPr lang="en-US" altLang="en-US"/>
              <a:pPr/>
              <a:t>13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en-US" sz="2800"/>
              <a:t>Fixed Costs: Optimal Lot Size</a:t>
            </a:r>
            <a:br>
              <a:rPr lang="en-US" altLang="en-US" sz="2800"/>
            </a:br>
            <a:r>
              <a:rPr lang="en-US" altLang="en-US" sz="2800"/>
              <a:t>and Reorder Interval (EOQ)</a:t>
            </a:r>
            <a:r>
              <a:rPr lang="en-US" altLang="en-US" sz="2400"/>
              <a:t> </a:t>
            </a:r>
            <a:endParaRPr lang="en-US" altLang="en-US" sz="2400" b="0"/>
          </a:p>
        </p:txBody>
      </p:sp>
      <p:sp>
        <p:nvSpPr>
          <p:cNvPr id="572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4213225" cy="5486400"/>
          </a:xfrm>
          <a:noFill/>
          <a:ln/>
        </p:spPr>
        <p:txBody>
          <a:bodyPr lIns="92075" tIns="46038" rIns="92075" bIns="46038">
            <a:normAutofit lnSpcReduction="100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D:	Annual demand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S:	Setup or Order Cost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C:	Cost per unit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h:	Holding cost per year as a fraction of product cost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H:	Holding cost per unit per year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Q:	Lot Size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T:	Reorder interval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n: Reorder frequency</a:t>
            </a:r>
          </a:p>
          <a:p>
            <a:endParaRPr lang="en-US" altLang="en-US" sz="2400" dirty="0"/>
          </a:p>
          <a:p>
            <a:r>
              <a:rPr lang="en-US" altLang="en-US" sz="2400" dirty="0"/>
              <a:t>Material cost is constant and therefore is not considered in this model</a:t>
            </a:r>
            <a:endParaRPr lang="en-US" altLang="en-US" sz="2000" dirty="0"/>
          </a:p>
        </p:txBody>
      </p:sp>
      <p:graphicFrame>
        <p:nvGraphicFramePr>
          <p:cNvPr id="572420" name="Object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4474060"/>
              </p:ext>
            </p:extLst>
          </p:nvPr>
        </p:nvGraphicFramePr>
        <p:xfrm>
          <a:off x="6400800" y="3657600"/>
          <a:ext cx="16764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20" name="Equation" r:id="rId4" imgW="787320" imgH="1523880" progId="Equation.DSMT4">
                  <p:embed/>
                </p:oleObj>
              </mc:Choice>
              <mc:Fallback>
                <p:oleObj name="Equation" r:id="rId4" imgW="787320" imgH="15238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657600"/>
                        <a:ext cx="1676400" cy="3124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24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406366"/>
              </p:ext>
            </p:extLst>
          </p:nvPr>
        </p:nvGraphicFramePr>
        <p:xfrm>
          <a:off x="4800600" y="1371600"/>
          <a:ext cx="3733800" cy="210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21" name="Equation" r:id="rId6" imgW="1574640" imgH="888840" progId="Equation.DSMT4">
                  <p:embed/>
                </p:oleObj>
              </mc:Choice>
              <mc:Fallback>
                <p:oleObj name="Equation" r:id="rId6" imgW="1574640" imgH="8888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71600"/>
                        <a:ext cx="3733800" cy="2108906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E866F-5CAD-45A4-9717-98F0D0666293}" type="slidenum">
              <a:rPr lang="en-US" altLang="en-US"/>
              <a:pPr/>
              <a:t>14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Example</a:t>
            </a:r>
            <a:endParaRPr lang="en-US" altLang="en-US" b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534400" cy="5334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Demand, D = 12,000 computers per year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d = 1000 computers/month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Unit cost, C = $500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Holding cost fraction, h = 0.2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Fixed cost, S = $4,000/order</a:t>
            </a:r>
          </a:p>
          <a:p>
            <a:pPr>
              <a:buFont typeface="Monotype Sorts" pitchFamily="2" charset="2"/>
              <a:buNone/>
            </a:pPr>
            <a:endParaRPr lang="en-US" altLang="en-US" dirty="0">
              <a:latin typeface="+mj-lt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Q* = </a:t>
            </a:r>
            <a:r>
              <a:rPr lang="en-US" altLang="en-US" dirty="0" err="1">
                <a:latin typeface="+mj-lt"/>
              </a:rPr>
              <a:t>Sqrt</a:t>
            </a:r>
            <a:r>
              <a:rPr lang="en-US" altLang="en-US" dirty="0">
                <a:latin typeface="+mj-lt"/>
              </a:rPr>
              <a:t>[(2)(12000)(4000)/(0.2)(500)] = </a:t>
            </a:r>
            <a:r>
              <a:rPr lang="en-US" altLang="en-US" b="1" i="1" dirty="0">
                <a:solidFill>
                  <a:schemeClr val="tx2"/>
                </a:solidFill>
                <a:latin typeface="+mj-lt"/>
              </a:rPr>
              <a:t>980 computers 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Cycle inventory =  Q/2 = </a:t>
            </a:r>
            <a:r>
              <a:rPr lang="en-US" altLang="en-US" b="1" i="1" dirty="0">
                <a:solidFill>
                  <a:schemeClr val="tx2"/>
                </a:solidFill>
                <a:latin typeface="+mj-lt"/>
              </a:rPr>
              <a:t>490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Flow time = Q/2d = 980/(2)(1000) = </a:t>
            </a:r>
            <a:r>
              <a:rPr lang="en-US" altLang="en-US" b="1" i="1" dirty="0">
                <a:solidFill>
                  <a:schemeClr val="tx2"/>
                </a:solidFill>
                <a:latin typeface="+mj-lt"/>
              </a:rPr>
              <a:t>0.49 month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>
                <a:latin typeface="+mj-lt"/>
              </a:rPr>
              <a:t>Reorder interval, T = </a:t>
            </a:r>
            <a:r>
              <a:rPr lang="en-US" altLang="en-US" b="1" i="1" dirty="0">
                <a:solidFill>
                  <a:schemeClr val="tx2"/>
                </a:solidFill>
                <a:latin typeface="+mj-lt"/>
              </a:rPr>
              <a:t>0.98 month</a:t>
            </a:r>
            <a:endParaRPr lang="en-US" altLang="en-US" sz="2400" b="1" i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982F-5C48-4319-B4B5-CB051240BB8C}" type="slidenum">
              <a:rPr lang="en-US" altLang="en-US"/>
              <a:pPr/>
              <a:t>15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(continued)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334000"/>
          </a:xfrm>
        </p:spPr>
        <p:txBody>
          <a:bodyPr/>
          <a:lstStyle/>
          <a:p>
            <a:r>
              <a:rPr lang="en-US" altLang="en-US" dirty="0"/>
              <a:t>Annual ordering and holding cost = 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dirty="0"/>
              <a:t>(12000/980)(4000) + (980/2)(0.2)(500) = </a:t>
            </a:r>
            <a:r>
              <a:rPr lang="en-US" altLang="en-US" b="1" i="1" dirty="0">
                <a:solidFill>
                  <a:schemeClr val="tx2"/>
                </a:solidFill>
              </a:rPr>
              <a:t>$97,980</a:t>
            </a:r>
          </a:p>
          <a:p>
            <a:endParaRPr lang="en-US" altLang="en-US" dirty="0"/>
          </a:p>
          <a:p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Suppose lot size is reduced to Q=200, which would reduce flow time:</a:t>
            </a:r>
          </a:p>
          <a:p>
            <a:pPr marL="0" indent="0">
              <a:buNone/>
            </a:pPr>
            <a:r>
              <a:rPr lang="en-US" altLang="en-US" dirty="0"/>
              <a:t>	Annual ordering and holding cost = 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dirty="0"/>
              <a:t>(12000/200)(4000) + (200/2)(0.2)(500) = </a:t>
            </a:r>
            <a:r>
              <a:rPr lang="en-US" altLang="en-US" b="1" i="1" dirty="0">
                <a:solidFill>
                  <a:schemeClr val="tx2"/>
                </a:solidFill>
              </a:rPr>
              <a:t>$250,000</a:t>
            </a:r>
          </a:p>
          <a:p>
            <a:pPr lvl="1"/>
            <a:r>
              <a:rPr lang="en-US" altLang="en-US" dirty="0"/>
              <a:t>To make it economically feasible to reduce lot size, the fixed cost associated with each lot would have to be reduced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FEEB3-DFDF-4FB3-9F15-462B9A671A58}" type="slidenum">
              <a:rPr lang="en-US" altLang="en-US"/>
              <a:pPr/>
              <a:t>16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63000" cy="5486400"/>
          </a:xfrm>
        </p:spPr>
        <p:txBody>
          <a:bodyPr/>
          <a:lstStyle/>
          <a:p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If desired lot size = Q* = 200 units, what would S have to be?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D = 12000 units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C = $500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h = 0.2</a:t>
            </a:r>
          </a:p>
          <a:p>
            <a:pPr>
              <a:buFont typeface="Monotype Sorts" pitchFamily="2" charset="2"/>
              <a:buNone/>
            </a:pPr>
            <a:r>
              <a:rPr lang="en-US" altLang="en-US" i="1" dirty="0"/>
              <a:t>Use EOQ equation and solve for S: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S 	= [</a:t>
            </a:r>
            <a:r>
              <a:rPr lang="en-US" altLang="en-US" dirty="0" err="1"/>
              <a:t>hC</a:t>
            </a:r>
            <a:r>
              <a:rPr lang="en-US" altLang="en-US" dirty="0"/>
              <a:t>(Q*)</a:t>
            </a:r>
            <a:r>
              <a:rPr lang="en-US" altLang="en-US" baseline="30000" dirty="0"/>
              <a:t>2</a:t>
            </a:r>
            <a:r>
              <a:rPr lang="en-US" altLang="en-US" dirty="0"/>
              <a:t>]/2D = [(0.2)(500)(200)</a:t>
            </a:r>
            <a:r>
              <a:rPr lang="en-US" altLang="en-US" baseline="30000" dirty="0"/>
              <a:t>2</a:t>
            </a:r>
            <a:r>
              <a:rPr lang="en-US" altLang="en-US" dirty="0"/>
              <a:t>]/(2)(12000) = </a:t>
            </a:r>
            <a:r>
              <a:rPr lang="en-US" altLang="en-US" b="1" i="1" dirty="0">
                <a:solidFill>
                  <a:schemeClr val="tx2"/>
                </a:solidFill>
              </a:rPr>
              <a:t>$166.67</a:t>
            </a:r>
          </a:p>
          <a:p>
            <a:pPr>
              <a:buFont typeface="Monotype Sorts" pitchFamily="2" charset="2"/>
              <a:buNone/>
            </a:pPr>
            <a:endParaRPr lang="en-US" altLang="en-US" b="1" i="1" dirty="0">
              <a:solidFill>
                <a:schemeClr val="tx2"/>
              </a:solidFill>
              <a:latin typeface="+mj-lt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b="1" i="1" dirty="0">
                <a:solidFill>
                  <a:schemeClr val="tx2"/>
                </a:solidFill>
                <a:latin typeface="+mj-lt"/>
              </a:rPr>
              <a:t>To reduce optimal lot size by a factor of k, the fixed order cost must be reduced by a </a:t>
            </a:r>
            <a:r>
              <a:rPr lang="en-US" altLang="en-US" b="1" i="1" dirty="0">
                <a:solidFill>
                  <a:srgbClr val="FF0000"/>
                </a:solidFill>
                <a:latin typeface="+mj-lt"/>
              </a:rPr>
              <a:t>factor of k</a:t>
            </a:r>
            <a:r>
              <a:rPr lang="en-US" altLang="en-US" b="1" i="1" baseline="30000" dirty="0">
                <a:solidFill>
                  <a:srgbClr val="FF0000"/>
                </a:solidFill>
                <a:latin typeface="+mj-lt"/>
              </a:rPr>
              <a:t>2</a:t>
            </a:r>
            <a:r>
              <a:rPr lang="en-US" altLang="en-US" sz="2400" b="1" i="1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</a:t>
            </a:r>
            <a:r>
              <a:rPr lang="en-US" i="1" dirty="0">
                <a:latin typeface="Times New Roman"/>
                <a:cs typeface="Times New Roman"/>
              </a:rPr>
              <a:t>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410200"/>
          </a:xfrm>
        </p:spPr>
        <p:txBody>
          <a:bodyPr/>
          <a:lstStyle/>
          <a:p>
            <a:r>
              <a:rPr lang="en-US" sz="2800" dirty="0"/>
              <a:t>Suppose we set </a:t>
            </a:r>
            <a:r>
              <a:rPr lang="en-US" sz="2800" b="1" dirty="0">
                <a:solidFill>
                  <a:schemeClr val="tx2"/>
                </a:solidFill>
                <a:cs typeface="Times New Roman"/>
              </a:rPr>
              <a:t>Q</a:t>
            </a:r>
            <a:r>
              <a:rPr lang="en-US" sz="2800" b="1" dirty="0">
                <a:solidFill>
                  <a:schemeClr val="tx2"/>
                </a:solidFill>
              </a:rPr>
              <a:t> = 1,100</a:t>
            </a:r>
            <a:r>
              <a:rPr lang="en-US" sz="2800" dirty="0"/>
              <a:t>…what is new cost?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EOQ cost function is relatively flat around its minimum</a:t>
            </a:r>
          </a:p>
          <a:p>
            <a:endParaRPr lang="en-US" sz="2800" dirty="0"/>
          </a:p>
          <a:p>
            <a:r>
              <a:rPr lang="en-US" sz="2800" dirty="0"/>
              <a:t>Often better to order a convenient lot size close to </a:t>
            </a:r>
            <a:r>
              <a:rPr lang="en-US" sz="2800" i="1" dirty="0">
                <a:cs typeface="Times New Roman"/>
              </a:rPr>
              <a:t>Q</a:t>
            </a:r>
            <a:r>
              <a:rPr lang="en-US" sz="2800" dirty="0">
                <a:cs typeface="Times New Roman"/>
              </a:rPr>
              <a:t>*</a:t>
            </a:r>
            <a:r>
              <a:rPr lang="en-US" sz="2800" dirty="0"/>
              <a:t> than </a:t>
            </a:r>
            <a:r>
              <a:rPr lang="en-US" sz="2800" i="1" dirty="0">
                <a:cs typeface="Times New Roman"/>
              </a:rPr>
              <a:t>Q</a:t>
            </a:r>
            <a:r>
              <a:rPr lang="en-US" sz="2800" dirty="0">
                <a:cs typeface="Times New Roman"/>
              </a:rPr>
              <a:t>*</a:t>
            </a:r>
            <a:r>
              <a:rPr lang="en-US" sz="2800" dirty="0"/>
              <a:t> itself</a:t>
            </a:r>
          </a:p>
        </p:txBody>
      </p:sp>
      <p:graphicFrame>
        <p:nvGraphicFramePr>
          <p:cNvPr id="4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118660"/>
              </p:ext>
            </p:extLst>
          </p:nvPr>
        </p:nvGraphicFramePr>
        <p:xfrm>
          <a:off x="673100" y="2220913"/>
          <a:ext cx="60610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97" name="Equation" r:id="rId3" imgW="2882880" imgH="419040" progId="Equation.DSMT4">
                  <p:embed/>
                </p:oleObj>
              </mc:Choice>
              <mc:Fallback>
                <p:oleObj name="Equation" r:id="rId3" imgW="28828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2220913"/>
                        <a:ext cx="6061075" cy="9048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46858" y="2362200"/>
            <a:ext cx="228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0.67% increase!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3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0A4B5-A3A9-4323-A622-9E84B58EC4E9}" type="slidenum">
              <a:rPr lang="en-US" altLang="en-US"/>
              <a:pPr/>
              <a:t>18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EOQ Model</a:t>
            </a:r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Total Cost is </a:t>
            </a:r>
            <a:r>
              <a:rPr lang="en-US" altLang="en-US" b="1"/>
              <a:t>not particularly sensitive</a:t>
            </a:r>
            <a:r>
              <a:rPr lang="en-US" altLang="en-US"/>
              <a:t> to the optimal order quantity</a:t>
            </a:r>
          </a:p>
        </p:txBody>
      </p:sp>
      <p:graphicFrame>
        <p:nvGraphicFramePr>
          <p:cNvPr id="574468" name="Object 4"/>
          <p:cNvGraphicFramePr>
            <a:graphicFrameLocks noChangeAspect="1"/>
          </p:cNvGraphicFramePr>
          <p:nvPr/>
        </p:nvGraphicFramePr>
        <p:xfrm>
          <a:off x="989013" y="4040188"/>
          <a:ext cx="81026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0" name="Document" r:id="rId3" imgW="8662055" imgH="1259690" progId="Word.Document.8">
                  <p:embed/>
                </p:oleObj>
              </mc:Choice>
              <mc:Fallback>
                <p:oleObj name="Document" r:id="rId3" imgW="8662055" imgH="125969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3" y="4040188"/>
                        <a:ext cx="8102600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69" name="AutoShape 5"/>
          <p:cNvSpPr>
            <a:spLocks/>
          </p:cNvSpPr>
          <p:nvPr/>
        </p:nvSpPr>
        <p:spPr bwMode="auto">
          <a:xfrm>
            <a:off x="6535738" y="2971800"/>
            <a:ext cx="2209800" cy="609600"/>
          </a:xfrm>
          <a:prstGeom prst="borderCallout2">
            <a:avLst>
              <a:gd name="adj1" fmla="val 18750"/>
              <a:gd name="adj2" fmla="val -3449"/>
              <a:gd name="adj3" fmla="val 18750"/>
              <a:gd name="adj4" fmla="val -9625"/>
              <a:gd name="adj5" fmla="val 178384"/>
              <a:gd name="adj6" fmla="val -31755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n-US" sz="2400">
                <a:latin typeface="Tahoma" pitchFamily="34" charset="0"/>
              </a:rPr>
              <a:t>Q=1.10EOQ</a:t>
            </a:r>
          </a:p>
        </p:txBody>
      </p:sp>
      <p:sp>
        <p:nvSpPr>
          <p:cNvPr id="574470" name="AutoShape 6"/>
          <p:cNvSpPr>
            <a:spLocks/>
          </p:cNvSpPr>
          <p:nvPr/>
        </p:nvSpPr>
        <p:spPr bwMode="auto">
          <a:xfrm>
            <a:off x="1066800" y="5410200"/>
            <a:ext cx="4133850" cy="609600"/>
          </a:xfrm>
          <a:prstGeom prst="borderCallout2">
            <a:avLst>
              <a:gd name="adj1" fmla="val 18750"/>
              <a:gd name="adj2" fmla="val 101843"/>
              <a:gd name="adj3" fmla="val 18750"/>
              <a:gd name="adj4" fmla="val 108907"/>
              <a:gd name="adj5" fmla="val -98440"/>
              <a:gd name="adj6" fmla="val 11413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n-US" sz="2400" dirty="0">
                <a:latin typeface="Tahoma" pitchFamily="34" charset="0"/>
              </a:rPr>
              <a:t>TC(Q)=1.0045*TC(EOQ)</a:t>
            </a:r>
          </a:p>
        </p:txBody>
      </p:sp>
      <p:graphicFrame>
        <p:nvGraphicFramePr>
          <p:cNvPr id="574471" name="Object 7"/>
          <p:cNvGraphicFramePr>
            <a:graphicFrameLocks noChangeAspect="1"/>
          </p:cNvGraphicFramePr>
          <p:nvPr/>
        </p:nvGraphicFramePr>
        <p:xfrm>
          <a:off x="990600" y="2362200"/>
          <a:ext cx="289560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1" name="Equation" r:id="rId5" imgW="1066337" imgH="444307" progId="Equation.DSMT4">
                  <p:embed/>
                </p:oleObj>
              </mc:Choice>
              <mc:Fallback>
                <p:oleObj name="Equation" r:id="rId5" imgW="1066337" imgH="444307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62200"/>
                        <a:ext cx="2895600" cy="121761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Production Lot Sizing</a:t>
            </a:r>
          </a:p>
        </p:txBody>
      </p:sp>
      <p:sp>
        <p:nvSpPr>
          <p:cNvPr id="8356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01800"/>
          </a:xfrm>
        </p:spPr>
        <p:txBody>
          <a:bodyPr/>
          <a:lstStyle/>
          <a:p>
            <a:pPr eaLnBrk="1" hangingPunct="1"/>
            <a:r>
              <a:rPr lang="en-US" sz="2800"/>
              <a:t>The entire lot does not arrive at the same time</a:t>
            </a:r>
          </a:p>
          <a:p>
            <a:pPr eaLnBrk="1" hangingPunct="1"/>
            <a:r>
              <a:rPr lang="en-US" sz="2800"/>
              <a:t>Production occurs at a specified rate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P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800"/>
              <a:t>Inventory builds up at a rate of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i="1"/>
              <a:t> </a:t>
            </a:r>
            <a:r>
              <a:rPr lang="en-US" sz="2800"/>
              <a:t>–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6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240864"/>
              </p:ext>
            </p:extLst>
          </p:nvPr>
        </p:nvGraphicFramePr>
        <p:xfrm>
          <a:off x="3060524" y="3441700"/>
          <a:ext cx="2838626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20" name="Equation" r:id="rId3" imgW="2642040" imgH="905040" progId="Equation.DSMT4">
                  <p:embed/>
                </p:oleObj>
              </mc:Choice>
              <mc:Fallback>
                <p:oleObj name="Equation" r:id="rId3" imgW="2642040" imgH="905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524" y="3441700"/>
                        <a:ext cx="2838626" cy="977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876300" y="4584700"/>
            <a:ext cx="2646363" cy="1530350"/>
            <a:chOff x="876300" y="4445000"/>
            <a:chExt cx="2646878" cy="1530350"/>
          </a:xfrm>
        </p:grpSpPr>
        <p:graphicFrame>
          <p:nvGraphicFramePr>
            <p:cNvPr id="83566" name="Object 622"/>
            <p:cNvGraphicFramePr>
              <a:graphicFrameLocks noChangeAspect="1"/>
            </p:cNvGraphicFramePr>
            <p:nvPr/>
          </p:nvGraphicFramePr>
          <p:xfrm>
            <a:off x="1631950" y="5073650"/>
            <a:ext cx="927100" cy="90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721" name="Equation" r:id="rId5" imgW="914040" imgH="886680" progId="Equation.DSMT4">
                    <p:embed/>
                  </p:oleObj>
                </mc:Choice>
                <mc:Fallback>
                  <p:oleObj name="Equation" r:id="rId5" imgW="914040" imgH="886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1950" y="5073650"/>
                          <a:ext cx="927100" cy="901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573" name="TextBox 6"/>
            <p:cNvSpPr txBox="1">
              <a:spLocks noChangeArrowheads="1"/>
            </p:cNvSpPr>
            <p:nvPr/>
          </p:nvSpPr>
          <p:spPr bwMode="auto">
            <a:xfrm>
              <a:off x="876300" y="4445000"/>
              <a:ext cx="2646878" cy="46166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Annual setup cost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372100" y="4584700"/>
            <a:ext cx="2890838" cy="1530350"/>
            <a:chOff x="5372100" y="4584700"/>
            <a:chExt cx="2890535" cy="1530350"/>
          </a:xfrm>
        </p:grpSpPr>
        <p:graphicFrame>
          <p:nvGraphicFramePr>
            <p:cNvPr id="83567" name="Object 623"/>
            <p:cNvGraphicFramePr>
              <a:graphicFrameLocks noChangeAspect="1"/>
            </p:cNvGraphicFramePr>
            <p:nvPr/>
          </p:nvGraphicFramePr>
          <p:xfrm>
            <a:off x="5613400" y="5187950"/>
            <a:ext cx="2425700" cy="927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722" name="Equation" r:id="rId7" imgW="2413440" imgH="914040" progId="Equation.DSMT4">
                    <p:embed/>
                  </p:oleObj>
                </mc:Choice>
                <mc:Fallback>
                  <p:oleObj name="Equation" r:id="rId7" imgW="2413440" imgH="914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3400" y="5187950"/>
                          <a:ext cx="2425700" cy="927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572" name="TextBox 7"/>
            <p:cNvSpPr txBox="1">
              <a:spLocks noChangeArrowheads="1"/>
            </p:cNvSpPr>
            <p:nvPr/>
          </p:nvSpPr>
          <p:spPr bwMode="auto">
            <a:xfrm>
              <a:off x="5372100" y="4584700"/>
              <a:ext cx="2890535" cy="461665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Annual holding cost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19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7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05A1-AD1F-4770-96B5-B9135C79321B}" type="slidenum">
              <a:rPr lang="en-US" altLang="en-US"/>
              <a:pPr/>
              <a:t>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9144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dirty="0"/>
              <a:t>Role of Inventory in the Supply Chain</a:t>
            </a:r>
            <a:endParaRPr lang="en-US" altLang="en-US" b="0" dirty="0"/>
          </a:p>
        </p:txBody>
      </p:sp>
      <p:graphicFrame>
        <p:nvGraphicFramePr>
          <p:cNvPr id="560131" name="Object 3"/>
          <p:cNvGraphicFramePr>
            <a:graphicFrameLocks noGrp="1"/>
          </p:cNvGraphicFramePr>
          <p:nvPr>
            <p:ph idx="1"/>
          </p:nvPr>
        </p:nvGraphicFramePr>
        <p:xfrm>
          <a:off x="1219200" y="1295400"/>
          <a:ext cx="65532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84" name="Picture" r:id="rId4" imgW="5039280" imgH="3572280" progId="Word.Picture.8">
                  <p:embed/>
                </p:oleObj>
              </mc:Choice>
              <mc:Fallback>
                <p:oleObj name="Picture" r:id="rId4" imgW="5039280" imgH="3572280" progId="Word.Picture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95400"/>
                        <a:ext cx="6553200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94A37-68E4-4460-BF5A-310FB072A73F}" type="slidenum">
              <a:rPr lang="en-US" altLang="en-US"/>
              <a:pPr/>
              <a:t>20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Aggregating Multiple Products</a:t>
            </a:r>
            <a:br>
              <a:rPr lang="en-US" altLang="en-US" sz="2800"/>
            </a:br>
            <a:r>
              <a:rPr lang="en-US" altLang="en-US" sz="2800"/>
              <a:t>in a Single Order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686800" cy="5486400"/>
          </a:xfrm>
        </p:spPr>
        <p:txBody>
          <a:bodyPr/>
          <a:lstStyle/>
          <a:p>
            <a:r>
              <a:rPr lang="en-US" altLang="en-US" sz="2400" dirty="0"/>
              <a:t>Transportation is a significant contributor to the fixed cost per order</a:t>
            </a:r>
          </a:p>
          <a:p>
            <a:endParaRPr lang="en-US" altLang="en-US" sz="2400" dirty="0"/>
          </a:p>
          <a:p>
            <a:r>
              <a:rPr lang="en-US" altLang="en-US" sz="2400" dirty="0"/>
              <a:t>Can possibly combine shipments of different products from the same supplier</a:t>
            </a:r>
          </a:p>
          <a:p>
            <a:pPr lvl="1"/>
            <a:r>
              <a:rPr lang="en-US" altLang="en-US" sz="2000" dirty="0"/>
              <a:t>same overall fixed cost</a:t>
            </a:r>
          </a:p>
          <a:p>
            <a:pPr lvl="1"/>
            <a:r>
              <a:rPr lang="en-US" altLang="en-US" sz="2000" dirty="0"/>
              <a:t>shared over more than one product</a:t>
            </a:r>
          </a:p>
          <a:p>
            <a:pPr lvl="1"/>
            <a:r>
              <a:rPr lang="en-US" altLang="en-US" sz="2000" dirty="0"/>
              <a:t>effective fixed cost is reduced for each product</a:t>
            </a:r>
          </a:p>
          <a:p>
            <a:pPr lvl="1"/>
            <a:r>
              <a:rPr lang="en-US" altLang="en-US" sz="2000" dirty="0"/>
              <a:t>lot size for each product can be reduced</a:t>
            </a:r>
          </a:p>
          <a:p>
            <a:endParaRPr lang="en-US" altLang="en-US" sz="2400" dirty="0"/>
          </a:p>
          <a:p>
            <a:r>
              <a:rPr lang="en-US" altLang="en-US" sz="2400" dirty="0"/>
              <a:t>Can also have a single delivery coming from multiple suppliers or a single truck delivering to multiple retailers</a:t>
            </a:r>
          </a:p>
          <a:p>
            <a:pPr lvl="1"/>
            <a:r>
              <a:rPr lang="en-US" sz="2000" dirty="0"/>
              <a:t>Receiving and loading costs reduced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8BC1F-9323-4A6F-A4E2-BFE23EFCFADF}" type="slidenum">
              <a:rPr lang="en-US" altLang="en-US"/>
              <a:pPr/>
              <a:t>21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Example: Aggregating Multiple Products in a Single Order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Suppose there are 4 computer products : </a:t>
            </a:r>
            <a:r>
              <a:rPr lang="en-US" altLang="en-US" sz="2400" dirty="0" err="1"/>
              <a:t>Deskpro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Litepro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Medpro</a:t>
            </a:r>
            <a:r>
              <a:rPr lang="en-US" altLang="en-US" sz="2400" dirty="0"/>
              <a:t>, and </a:t>
            </a:r>
            <a:r>
              <a:rPr lang="en-US" altLang="en-US" sz="2400" dirty="0" err="1"/>
              <a:t>Heavpro</a:t>
            </a:r>
            <a:endParaRPr lang="en-US" altLang="en-US" sz="2400" dirty="0"/>
          </a:p>
          <a:p>
            <a:pPr lvl="1"/>
            <a:r>
              <a:rPr lang="en-US" altLang="en-US" sz="2000" dirty="0"/>
              <a:t>Assume demand for each is 1000 units per month</a:t>
            </a:r>
          </a:p>
          <a:p>
            <a:pPr lvl="1"/>
            <a:r>
              <a:rPr lang="en-US" altLang="en-US" sz="2000" dirty="0"/>
              <a:t>The computers are valued equally</a:t>
            </a:r>
          </a:p>
          <a:p>
            <a:r>
              <a:rPr lang="en-US" altLang="en-US" sz="2400" dirty="0"/>
              <a:t>If each product is ordered separately:</a:t>
            </a:r>
          </a:p>
          <a:p>
            <a:pPr lvl="1"/>
            <a:r>
              <a:rPr lang="en-US" altLang="en-US" sz="2000" dirty="0"/>
              <a:t>Q* = 980 units for each product</a:t>
            </a:r>
          </a:p>
          <a:p>
            <a:pPr lvl="1"/>
            <a:r>
              <a:rPr lang="en-US" altLang="en-US" sz="2000" dirty="0"/>
              <a:t>Total cycle inventory = 4(Q/2) = (4)(980)/2 = 1960 units</a:t>
            </a:r>
          </a:p>
          <a:p>
            <a:r>
              <a:rPr lang="en-US" altLang="en-US" sz="2400" dirty="0"/>
              <a:t>Aggregate orders of all four products:</a:t>
            </a:r>
          </a:p>
          <a:p>
            <a:pPr lvl="1"/>
            <a:r>
              <a:rPr lang="en-US" altLang="en-US" sz="2000" dirty="0"/>
              <a:t>Combined Q* = 1960 units</a:t>
            </a:r>
          </a:p>
          <a:p>
            <a:pPr lvl="1"/>
            <a:r>
              <a:rPr lang="en-US" altLang="en-US" sz="2000" dirty="0"/>
              <a:t>For each product: Q* = 1960/4 = 490</a:t>
            </a:r>
          </a:p>
          <a:p>
            <a:pPr lvl="1"/>
            <a:r>
              <a:rPr lang="en-US" altLang="en-US" sz="2000" dirty="0"/>
              <a:t>Cycle inventory for each product is reduced to 490/2 = 245</a:t>
            </a:r>
          </a:p>
          <a:p>
            <a:pPr lvl="1"/>
            <a:r>
              <a:rPr lang="en-US" altLang="en-US" sz="2000" dirty="0"/>
              <a:t>Total cycle inventory = 1960/2 = 980 units</a:t>
            </a:r>
          </a:p>
          <a:p>
            <a:pPr lvl="1"/>
            <a:r>
              <a:rPr lang="en-US" altLang="en-US" sz="2000" b="1" i="1" dirty="0">
                <a:solidFill>
                  <a:schemeClr val="tx2"/>
                </a:solidFill>
              </a:rPr>
              <a:t>Average flow time, inventory holding costs will be reduced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20489-6817-4CA9-9B2A-347C86BBFA73}" type="slidenum">
              <a:rPr lang="en-US" altLang="en-US"/>
              <a:pPr/>
              <a:t>22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Lot Sizing with Multiple</a:t>
            </a:r>
            <a:br>
              <a:rPr lang="en-US" altLang="en-US" sz="2800"/>
            </a:br>
            <a:r>
              <a:rPr lang="en-US" altLang="en-US" sz="2800"/>
              <a:t>Products or Customers</a:t>
            </a:r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+mj-lt"/>
              </a:rPr>
              <a:t>In practice, the fixed ordering cost is dependent at least in part on the variety associated with an order of multiple models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n-lt"/>
              </a:rPr>
              <a:t> A portion of the cost is related to transportation </a:t>
            </a:r>
            <a:r>
              <a:rPr lang="en-US" altLang="en-US" i="1" dirty="0">
                <a:latin typeface="+mn-lt"/>
              </a:rPr>
              <a:t>(independent of variety)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n-lt"/>
              </a:rPr>
              <a:t>A portion of the cost is related to loading and receiving   </a:t>
            </a:r>
            <a:r>
              <a:rPr lang="en-US" altLang="en-US" i="1" dirty="0">
                <a:latin typeface="+mn-lt"/>
              </a:rPr>
              <a:t>(</a:t>
            </a:r>
            <a:r>
              <a:rPr lang="en-US" altLang="en-US" b="1" i="1" u="sng" dirty="0">
                <a:latin typeface="+mn-lt"/>
              </a:rPr>
              <a:t>not</a:t>
            </a:r>
            <a:r>
              <a:rPr lang="en-US" altLang="en-US" i="1" dirty="0">
                <a:latin typeface="+mn-lt"/>
              </a:rPr>
              <a:t> independent of variety)</a:t>
            </a:r>
          </a:p>
          <a:p>
            <a:pPr>
              <a:lnSpc>
                <a:spcPct val="90000"/>
              </a:lnSpc>
            </a:pPr>
            <a:r>
              <a:rPr lang="en-US" altLang="en-US" i="1" u="sng" dirty="0">
                <a:latin typeface="+mj-lt"/>
              </a:rPr>
              <a:t>Three scenarios: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n-lt"/>
              </a:rPr>
              <a:t>Lots are ordered and delivered independently for each product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n-lt"/>
              </a:rPr>
              <a:t>Lots are ordered and delivered jointly for all three models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n-lt"/>
              </a:rPr>
              <a:t>Lots are ordered and delivered jointly for a selected subset of models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223AE-161C-4058-9484-5B4450D99401}" type="slidenum">
              <a:rPr lang="en-US" altLang="en-US"/>
              <a:pPr/>
              <a:t>23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Lot Sizing with Multiple Products</a:t>
            </a:r>
            <a:endParaRPr lang="en-US" altLang="en-US" b="0"/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5486400"/>
          </a:xfrm>
        </p:spPr>
        <p:txBody>
          <a:bodyPr>
            <a:normAutofit/>
          </a:bodyPr>
          <a:lstStyle/>
          <a:p>
            <a:pPr marL="812800" lvl="0" indent="-812800" fontAlgn="auto"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>
                <a:tab pos="622300" algn="r"/>
              </a:tabLst>
              <a:defRPr/>
            </a:pP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	D</a:t>
            </a:r>
            <a:r>
              <a:rPr lang="en-US" sz="2400" b="1" i="1" kern="12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b="1" kern="1200" dirty="0">
                <a:solidFill>
                  <a:srgbClr val="000000"/>
                </a:solidFill>
              </a:rPr>
              <a:t>:</a:t>
            </a:r>
            <a:r>
              <a:rPr lang="en-US" sz="2400" kern="1200" dirty="0">
                <a:solidFill>
                  <a:srgbClr val="000000"/>
                </a:solidFill>
              </a:rPr>
              <a:t>	Annual demand for product </a:t>
            </a:r>
            <a:r>
              <a:rPr lang="en-US" sz="2400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</a:p>
          <a:p>
            <a:pPr marL="812800" lvl="0" indent="-812800" fontAlgn="auto"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>
                <a:tab pos="622300" algn="r"/>
              </a:tabLst>
              <a:defRPr/>
            </a:pPr>
            <a:r>
              <a:rPr lang="en-US" sz="2400" i="1" kern="1200" dirty="0">
                <a:solidFill>
                  <a:srgbClr val="000000"/>
                </a:solidFill>
              </a:rPr>
              <a:t>	</a:t>
            </a:r>
            <a:r>
              <a:rPr lang="en-US" sz="2400" b="1" i="1" kern="120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lang="en-US" sz="2400" b="1" kern="1200" dirty="0">
                <a:solidFill>
                  <a:srgbClr val="000000"/>
                </a:solidFill>
              </a:rPr>
              <a:t>:</a:t>
            </a:r>
            <a:r>
              <a:rPr lang="en-US" sz="2400" kern="1200" dirty="0">
                <a:solidFill>
                  <a:srgbClr val="000000"/>
                </a:solidFill>
              </a:rPr>
              <a:t>	Order cost incurred each time an order is placed, independent of the variety of products in the order </a:t>
            </a:r>
          </a:p>
          <a:p>
            <a:pPr marL="812800" lvl="0" indent="-812800" fontAlgn="auto"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>
                <a:tab pos="622300" algn="r"/>
              </a:tabLst>
              <a:defRPr/>
            </a:pPr>
            <a:r>
              <a:rPr lang="en-US" sz="2400" i="1" kern="1200" dirty="0">
                <a:solidFill>
                  <a:srgbClr val="000000"/>
                </a:solidFill>
              </a:rPr>
              <a:t>	</a:t>
            </a:r>
            <a:r>
              <a:rPr lang="en-US" sz="2400" b="1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lang="en-US" sz="2400" b="1" i="1" kern="1200" baseline="-25000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b="1" kern="1200" dirty="0">
                <a:solidFill>
                  <a:srgbClr val="000000"/>
                </a:solidFill>
              </a:rPr>
              <a:t>:</a:t>
            </a:r>
            <a:r>
              <a:rPr lang="en-US" sz="2400" kern="1200" dirty="0">
                <a:solidFill>
                  <a:srgbClr val="000000"/>
                </a:solidFill>
              </a:rPr>
              <a:t>	Additional order cost incurred if product </a:t>
            </a:r>
            <a:r>
              <a:rPr lang="en-US" sz="2400" i="1" kern="1200" dirty="0" err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2400" i="1" kern="1200" dirty="0">
                <a:solidFill>
                  <a:srgbClr val="000000"/>
                </a:solidFill>
              </a:rPr>
              <a:t> </a:t>
            </a:r>
            <a:r>
              <a:rPr lang="en-US" sz="2400" kern="1200" dirty="0">
                <a:solidFill>
                  <a:srgbClr val="000000"/>
                </a:solidFill>
              </a:rPr>
              <a:t>is included in the order</a:t>
            </a:r>
            <a:endParaRPr lang="en-US" altLang="en-US" sz="2400" dirty="0"/>
          </a:p>
          <a:p>
            <a:r>
              <a:rPr lang="en-US" altLang="en-US" sz="2400" dirty="0"/>
              <a:t>Demand per year   </a:t>
            </a:r>
            <a:r>
              <a:rPr lang="en-US" altLang="en-US" sz="2400" i="1" dirty="0" err="1"/>
              <a:t>Litepro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Medpro</a:t>
            </a:r>
            <a:r>
              <a:rPr lang="en-US" altLang="en-US" sz="2400" i="1" dirty="0"/>
              <a:t>, and </a:t>
            </a:r>
            <a:r>
              <a:rPr lang="en-US" altLang="en-US" sz="2400" i="1" dirty="0" err="1"/>
              <a:t>Heavpro</a:t>
            </a:r>
            <a:endParaRPr lang="en-US" altLang="en-US" sz="2400" i="1" dirty="0"/>
          </a:p>
          <a:p>
            <a:pPr lvl="1"/>
            <a:r>
              <a:rPr lang="en-US" altLang="en-US" sz="2000" b="1" i="1" dirty="0"/>
              <a:t>D</a:t>
            </a:r>
            <a:r>
              <a:rPr lang="en-US" altLang="en-US" sz="2000" b="1" i="1" baseline="-25000" dirty="0"/>
              <a:t>L</a:t>
            </a:r>
            <a:r>
              <a:rPr lang="en-US" altLang="en-US" sz="2000" b="1" dirty="0"/>
              <a:t> = 12,000; D</a:t>
            </a:r>
            <a:r>
              <a:rPr lang="en-US" altLang="en-US" sz="2000" b="1" i="1" baseline="-25000" dirty="0"/>
              <a:t>M</a:t>
            </a:r>
            <a:r>
              <a:rPr lang="en-US" altLang="en-US" sz="2000" b="1" dirty="0"/>
              <a:t> = 1,200; D</a:t>
            </a:r>
            <a:r>
              <a:rPr lang="en-US" altLang="en-US" sz="2000" b="1" i="1" baseline="-25000" dirty="0"/>
              <a:t>H</a:t>
            </a:r>
            <a:r>
              <a:rPr lang="en-US" altLang="en-US" sz="2000" b="1" dirty="0"/>
              <a:t> = 120</a:t>
            </a:r>
            <a:endParaRPr lang="en-US" altLang="en-US" sz="2400" b="1" dirty="0"/>
          </a:p>
          <a:p>
            <a:r>
              <a:rPr lang="en-US" altLang="en-US" sz="2400" dirty="0"/>
              <a:t>Common transportation cost, </a:t>
            </a:r>
            <a:r>
              <a:rPr lang="en-US" altLang="en-US" sz="2400" b="1" i="1" dirty="0"/>
              <a:t>S</a:t>
            </a:r>
            <a:r>
              <a:rPr lang="en-US" altLang="en-US" sz="2400" b="1" dirty="0"/>
              <a:t> = $4,000</a:t>
            </a:r>
          </a:p>
          <a:p>
            <a:r>
              <a:rPr lang="en-US" altLang="en-US" sz="2400" dirty="0"/>
              <a:t>Product specific order cost</a:t>
            </a:r>
          </a:p>
          <a:p>
            <a:pPr lvl="1"/>
            <a:r>
              <a:rPr lang="en-US" altLang="en-US" sz="2000" b="1" i="1" dirty="0" err="1"/>
              <a:t>s</a:t>
            </a:r>
            <a:r>
              <a:rPr lang="en-US" altLang="en-US" sz="2000" b="1" i="1" baseline="-25000" dirty="0" err="1"/>
              <a:t>L</a:t>
            </a:r>
            <a:r>
              <a:rPr lang="en-US" altLang="en-US" sz="2000" b="1" dirty="0"/>
              <a:t> = $1,000; </a:t>
            </a:r>
            <a:r>
              <a:rPr lang="en-US" altLang="en-US" sz="2000" b="1" i="1" dirty="0" err="1"/>
              <a:t>s</a:t>
            </a:r>
            <a:r>
              <a:rPr lang="en-US" altLang="en-US" sz="2000" b="1" i="1" baseline="-25000" dirty="0" err="1"/>
              <a:t>M</a:t>
            </a:r>
            <a:r>
              <a:rPr lang="en-US" altLang="en-US" sz="2000" b="1" dirty="0"/>
              <a:t> = $1,000; </a:t>
            </a:r>
            <a:r>
              <a:rPr lang="en-US" altLang="en-US" sz="2000" b="1" i="1" dirty="0" err="1"/>
              <a:t>s</a:t>
            </a:r>
            <a:r>
              <a:rPr lang="en-US" altLang="en-US" sz="2000" b="1" i="1" baseline="-25000" dirty="0" err="1"/>
              <a:t>H</a:t>
            </a:r>
            <a:r>
              <a:rPr lang="en-US" altLang="en-US" sz="2000" b="1" dirty="0"/>
              <a:t> = $1,000</a:t>
            </a:r>
            <a:endParaRPr lang="en-US" altLang="en-US" sz="2400" b="1" dirty="0"/>
          </a:p>
          <a:p>
            <a:r>
              <a:rPr lang="en-US" altLang="en-US" sz="2400" dirty="0"/>
              <a:t>Holding cost factor, </a:t>
            </a:r>
            <a:r>
              <a:rPr lang="en-US" altLang="en-US" sz="2400" b="1" i="1" dirty="0"/>
              <a:t>h</a:t>
            </a:r>
            <a:r>
              <a:rPr lang="en-US" altLang="en-US" sz="2400" b="1" dirty="0"/>
              <a:t> = 0.2</a:t>
            </a:r>
            <a:endParaRPr lang="en-US" altLang="en-US" sz="2400" dirty="0"/>
          </a:p>
          <a:p>
            <a:r>
              <a:rPr lang="en-US" altLang="en-US" sz="2400" dirty="0"/>
              <a:t>Unit cost</a:t>
            </a:r>
          </a:p>
          <a:p>
            <a:pPr lvl="1"/>
            <a:r>
              <a:rPr lang="en-US" altLang="en-US" sz="2000" b="1" i="1" dirty="0"/>
              <a:t>C</a:t>
            </a:r>
            <a:r>
              <a:rPr lang="en-US" altLang="en-US" sz="2000" b="1" i="1" baseline="-25000" dirty="0"/>
              <a:t>L</a:t>
            </a:r>
            <a:r>
              <a:rPr lang="en-US" altLang="en-US" sz="2000" b="1" dirty="0"/>
              <a:t> = $500; </a:t>
            </a:r>
            <a:r>
              <a:rPr lang="en-US" altLang="en-US" sz="2000" b="1" i="1" dirty="0"/>
              <a:t>C</a:t>
            </a:r>
            <a:r>
              <a:rPr lang="en-US" altLang="en-US" sz="2000" b="1" i="1" baseline="-25000" dirty="0"/>
              <a:t>M</a:t>
            </a:r>
            <a:r>
              <a:rPr lang="en-US" altLang="en-US" sz="2000" b="1" dirty="0"/>
              <a:t> = $500; </a:t>
            </a:r>
            <a:r>
              <a:rPr lang="en-US" altLang="en-US" sz="2000" b="1" i="1" dirty="0"/>
              <a:t>C</a:t>
            </a:r>
            <a:r>
              <a:rPr lang="en-US" altLang="en-US" sz="2000" b="1" i="1" baseline="-25000" dirty="0"/>
              <a:t>H</a:t>
            </a:r>
            <a:r>
              <a:rPr lang="en-US" altLang="en-US" sz="2000" b="1" dirty="0"/>
              <a:t> = $500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02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Multiple Products Ordered and Delivered Independently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36600" y="1752600"/>
          <a:ext cx="767080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Heavypro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Demand per year</a:t>
                      </a:r>
                      <a:endParaRPr lang="en-US" sz="18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12,000</a:t>
                      </a:r>
                      <a:endParaRPr lang="en-US" sz="18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n-US" sz="18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en-US" sz="18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 cost/order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$5,000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$5,000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$5,000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 order size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1,095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 inventory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Annual holding cost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$54,772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$17,321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$5,477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frequency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11.0/year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3.5/year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1.1/year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Annual ordering cost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$54,772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$17,321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$5,477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 flow time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 weeks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7.5 weeks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23.7 weeks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Annual cost</a:t>
                      </a:r>
                      <a:endParaRPr lang="en-US" sz="18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$109,544</a:t>
                      </a:r>
                      <a:endParaRPr lang="en-US" sz="18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$34,642</a:t>
                      </a:r>
                      <a:endParaRPr lang="en-US" sz="18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$10,954</a:t>
                      </a:r>
                      <a:endParaRPr lang="en-US" sz="18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318375" y="5657850"/>
            <a:ext cx="10096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Table 11-1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05000" y="5811837"/>
            <a:ext cx="4547270" cy="461665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SzPct val="150000"/>
            </a:pPr>
            <a:r>
              <a:rPr lang="en-US" sz="2400" b="1" i="1" dirty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  <a:latin typeface="+mn-lt"/>
              </a:rPr>
              <a:t>Total annual cost = $155,140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24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9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</a:t>
            </a:r>
          </a:p>
        </p:txBody>
      </p:sp>
      <p:graphicFrame>
        <p:nvGraphicFramePr>
          <p:cNvPr id="5" name="Object 1144"/>
          <p:cNvGraphicFramePr>
            <a:graphicFrameLocks noChangeAspect="1"/>
          </p:cNvGraphicFramePr>
          <p:nvPr/>
        </p:nvGraphicFramePr>
        <p:xfrm>
          <a:off x="1339850" y="2578100"/>
          <a:ext cx="6464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63" name="Equation" r:id="rId3" imgW="6454800" imgH="776880" progId="Equation.DSMT4">
                  <p:embed/>
                </p:oleObj>
              </mc:Choice>
              <mc:Fallback>
                <p:oleObj name="Equation" r:id="rId3" imgW="6454800" imgH="77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578100"/>
                        <a:ext cx="64643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016000" y="1828800"/>
            <a:ext cx="6462054" cy="457199"/>
            <a:chOff x="1016000" y="1828800"/>
            <a:chExt cx="6462054" cy="457199"/>
          </a:xfrm>
        </p:grpSpPr>
        <p:graphicFrame>
          <p:nvGraphicFramePr>
            <p:cNvPr id="158841" name="Object 1145"/>
            <p:cNvGraphicFramePr>
              <a:graphicFrameLocks noChangeAspect="1"/>
            </p:cNvGraphicFramePr>
            <p:nvPr/>
          </p:nvGraphicFramePr>
          <p:xfrm>
            <a:off x="1016000" y="1828800"/>
            <a:ext cx="25146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864" name="Equation" r:id="rId5" imgW="2504880" imgH="429480" progId="Equation.DSMT4">
                    <p:embed/>
                  </p:oleObj>
                </mc:Choice>
                <mc:Fallback>
                  <p:oleObj name="Equation" r:id="rId5" imgW="2504880" imgH="429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000" y="1828800"/>
                          <a:ext cx="2514600" cy="44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842" name="Object 11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984870"/>
                </p:ext>
              </p:extLst>
            </p:nvPr>
          </p:nvGraphicFramePr>
          <p:xfrm>
            <a:off x="4138541" y="1905000"/>
            <a:ext cx="3339513" cy="380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865" name="Equation" r:id="rId7" imgW="1828800" imgH="203040" progId="Equation.DSMT4">
                    <p:embed/>
                  </p:oleObj>
                </mc:Choice>
                <mc:Fallback>
                  <p:oleObj name="Equation" r:id="rId7" imgW="18288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8541" y="1905000"/>
                          <a:ext cx="3339513" cy="380999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Object 1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994842"/>
              </p:ext>
            </p:extLst>
          </p:nvPr>
        </p:nvGraphicFramePr>
        <p:xfrm>
          <a:off x="1021441" y="3657600"/>
          <a:ext cx="765065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66" name="Equation" r:id="rId9" imgW="3632040" imgH="393480" progId="Equation.DSMT4">
                  <p:embed/>
                </p:oleObj>
              </mc:Choice>
              <mc:Fallback>
                <p:oleObj name="Equation" r:id="rId9" imgW="3632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441" y="3657600"/>
                        <a:ext cx="7650654" cy="838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285789"/>
              </p:ext>
            </p:extLst>
          </p:nvPr>
        </p:nvGraphicFramePr>
        <p:xfrm>
          <a:off x="1373188" y="5267324"/>
          <a:ext cx="635996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67" name="Equation" r:id="rId11" imgW="3085920" imgH="507960" progId="Equation.DSMT4">
                  <p:embed/>
                </p:oleObj>
              </mc:Choice>
              <mc:Fallback>
                <p:oleObj name="Equation" r:id="rId11" imgW="308592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5267324"/>
                        <a:ext cx="6359965" cy="10572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25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90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Products Ordered and Delivered Jointly</a:t>
            </a:r>
          </a:p>
        </p:txBody>
      </p:sp>
      <p:graphicFrame>
        <p:nvGraphicFramePr>
          <p:cNvPr id="4" name="Object 3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73879"/>
              </p:ext>
            </p:extLst>
          </p:nvPr>
        </p:nvGraphicFramePr>
        <p:xfrm>
          <a:off x="1066800" y="1447800"/>
          <a:ext cx="5016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18" name="Equation" r:id="rId3" imgW="5001120" imgH="429480" progId="Equation.DSMT4">
                  <p:embed/>
                </p:oleObj>
              </mc:Choice>
              <mc:Fallback>
                <p:oleObj name="Equation" r:id="rId3" imgW="5001120" imgH="42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50165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56419"/>
              </p:ext>
            </p:extLst>
          </p:nvPr>
        </p:nvGraphicFramePr>
        <p:xfrm>
          <a:off x="1143000" y="2057400"/>
          <a:ext cx="6616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19" name="Equation" r:id="rId5" imgW="6600960" imgH="886680" progId="Equation.DSMT4">
                  <p:embed/>
                </p:oleObj>
              </mc:Choice>
              <mc:Fallback>
                <p:oleObj name="Equation" r:id="rId5" imgW="6600960" imgH="88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57400"/>
                        <a:ext cx="6616700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4478176"/>
            <a:ext cx="61182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dirty="0">
                <a:latin typeface="+mn-lt"/>
              </a:rPr>
              <a:t>Annual order cost = 9.75 x 7,000 = $68,250</a:t>
            </a:r>
            <a:endParaRPr lang="en-US" sz="2400" dirty="0">
              <a:latin typeface="+mn-l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64163" y="5257800"/>
            <a:ext cx="7693025" cy="120015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tabLst>
                <a:tab pos="2336800" algn="l"/>
              </a:tabLst>
            </a:pPr>
            <a:r>
              <a:rPr lang="en-US" sz="2400" dirty="0">
                <a:latin typeface="+mn-lt"/>
              </a:rPr>
              <a:t>Annual ordering </a:t>
            </a:r>
          </a:p>
          <a:p>
            <a:pPr>
              <a:tabLst>
                <a:tab pos="2336800" algn="l"/>
              </a:tabLst>
            </a:pPr>
            <a:r>
              <a:rPr lang="en-US" sz="2400" dirty="0">
                <a:latin typeface="+mn-lt"/>
              </a:rPr>
              <a:t>and holding cost	= $61,512 + $6,151 + $615 + $68,250 </a:t>
            </a:r>
          </a:p>
          <a:p>
            <a:pPr>
              <a:tabLst>
                <a:tab pos="2336800" algn="l"/>
              </a:tabLst>
            </a:pPr>
            <a:r>
              <a:rPr lang="en-US" sz="2400" dirty="0">
                <a:latin typeface="+mn-lt"/>
              </a:rPr>
              <a:t>	= </a:t>
            </a:r>
            <a:r>
              <a:rPr lang="en-US" sz="2400" b="1" i="1" dirty="0">
                <a:solidFill>
                  <a:schemeClr val="tx2"/>
                </a:solidFill>
                <a:latin typeface="+mn-lt"/>
              </a:rPr>
              <a:t>$136,528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26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2971799"/>
            <a:ext cx="6019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Tx/>
              <a:buNone/>
            </a:pPr>
            <a:r>
              <a:rPr lang="en-US" altLang="en-US" sz="2800" dirty="0">
                <a:latin typeface="+mj-lt"/>
              </a:rPr>
              <a:t>Q</a:t>
            </a:r>
            <a:r>
              <a:rPr lang="en-US" altLang="en-US" sz="2800" baseline="-25000" dirty="0">
                <a:latin typeface="+mj-lt"/>
              </a:rPr>
              <a:t>L</a:t>
            </a:r>
            <a:r>
              <a:rPr lang="en-US" altLang="en-US" sz="2800" dirty="0">
                <a:latin typeface="+mj-lt"/>
              </a:rPr>
              <a:t> = D</a:t>
            </a:r>
            <a:r>
              <a:rPr lang="en-US" altLang="en-US" sz="2800" baseline="-25000" dirty="0">
                <a:latin typeface="+mj-lt"/>
              </a:rPr>
              <a:t>L</a:t>
            </a:r>
            <a:r>
              <a:rPr lang="en-US" altLang="en-US" sz="2800" dirty="0">
                <a:latin typeface="+mj-lt"/>
              </a:rPr>
              <a:t>/n* = 12000/9.75 = 1230</a:t>
            </a:r>
          </a:p>
          <a:p>
            <a:pPr lvl="1">
              <a:buFontTx/>
              <a:buNone/>
            </a:pPr>
            <a:r>
              <a:rPr lang="en-US" altLang="en-US" sz="2800" dirty="0">
                <a:latin typeface="+mj-lt"/>
              </a:rPr>
              <a:t>Q</a:t>
            </a:r>
            <a:r>
              <a:rPr lang="en-US" altLang="en-US" sz="2800" baseline="-25000" dirty="0">
                <a:latin typeface="+mj-lt"/>
              </a:rPr>
              <a:t>M</a:t>
            </a:r>
            <a:r>
              <a:rPr lang="en-US" altLang="en-US" sz="2800" dirty="0">
                <a:latin typeface="+mj-lt"/>
              </a:rPr>
              <a:t> = D</a:t>
            </a:r>
            <a:r>
              <a:rPr lang="en-US" altLang="en-US" sz="2800" baseline="-25000" dirty="0">
                <a:latin typeface="+mj-lt"/>
              </a:rPr>
              <a:t>M</a:t>
            </a:r>
            <a:r>
              <a:rPr lang="en-US" altLang="en-US" sz="2800" dirty="0">
                <a:latin typeface="+mj-lt"/>
              </a:rPr>
              <a:t>/n* = 1200/9.75 = 123</a:t>
            </a:r>
          </a:p>
          <a:p>
            <a:pPr lvl="1">
              <a:buFontTx/>
              <a:buNone/>
            </a:pPr>
            <a:r>
              <a:rPr lang="en-US" altLang="en-US" sz="2800" dirty="0">
                <a:latin typeface="+mj-lt"/>
              </a:rPr>
              <a:t>Q</a:t>
            </a:r>
            <a:r>
              <a:rPr lang="en-US" altLang="en-US" sz="2800" baseline="-25000" dirty="0">
                <a:latin typeface="+mj-lt"/>
              </a:rPr>
              <a:t>H</a:t>
            </a:r>
            <a:r>
              <a:rPr lang="en-US" altLang="en-US" sz="2800" dirty="0">
                <a:latin typeface="+mj-lt"/>
              </a:rPr>
              <a:t> = D</a:t>
            </a:r>
            <a:r>
              <a:rPr lang="en-US" altLang="en-US" sz="2800" baseline="-25000" dirty="0">
                <a:latin typeface="+mj-lt"/>
              </a:rPr>
              <a:t>H</a:t>
            </a:r>
            <a:r>
              <a:rPr lang="en-US" altLang="en-US" sz="2800" dirty="0">
                <a:latin typeface="+mj-lt"/>
              </a:rPr>
              <a:t>/n* = 120/9.75 = 12.3</a:t>
            </a:r>
          </a:p>
        </p:txBody>
      </p:sp>
    </p:spTree>
    <p:extLst>
      <p:ext uri="{BB962C8B-B14F-4D97-AF65-F5344CB8AC3E}">
        <p14:creationId xmlns:p14="http://schemas.microsoft.com/office/powerpoint/2010/main" val="1502501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 3: Not Every Product in Every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2 solution: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Heavypro</a:t>
            </a:r>
            <a:r>
              <a:rPr lang="en-US" dirty="0"/>
              <a:t> ordered in small batches</a:t>
            </a:r>
          </a:p>
          <a:p>
            <a:r>
              <a:rPr lang="en-US" dirty="0"/>
              <a:t>If ordered in every 4</a:t>
            </a:r>
            <a:r>
              <a:rPr lang="en-US" baseline="30000" dirty="0"/>
              <a:t>th</a:t>
            </a:r>
            <a:r>
              <a:rPr lang="en-US" dirty="0"/>
              <a:t> order:</a:t>
            </a:r>
          </a:p>
          <a:p>
            <a:pPr lvl="1"/>
            <a:r>
              <a:rPr lang="en-US" b="1" dirty="0"/>
              <a:t>Save</a:t>
            </a:r>
            <a:r>
              <a:rPr lang="en-US" dirty="0"/>
              <a:t>   $9,750 x (3/4) = </a:t>
            </a:r>
            <a:r>
              <a:rPr lang="en-US" b="1" i="1" dirty="0">
                <a:solidFill>
                  <a:schemeClr val="tx2"/>
                </a:solidFill>
              </a:rPr>
              <a:t>$7,312.50 in order cost</a:t>
            </a:r>
          </a:p>
          <a:p>
            <a:pPr lvl="1"/>
            <a:r>
              <a:rPr lang="en-US" b="1" dirty="0"/>
              <a:t>Add</a:t>
            </a:r>
            <a:r>
              <a:rPr lang="en-US" dirty="0"/>
              <a:t>   </a:t>
            </a:r>
            <a:r>
              <a:rPr lang="en-US" b="1" i="1" dirty="0">
                <a:solidFill>
                  <a:schemeClr val="tx2"/>
                </a:solidFill>
              </a:rPr>
              <a:t>$1,846.20 in holding cost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84147"/>
              </p:ext>
            </p:extLst>
          </p:nvPr>
        </p:nvGraphicFramePr>
        <p:xfrm>
          <a:off x="838199" y="1828800"/>
          <a:ext cx="7355974" cy="2362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6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457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Litepro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Medpro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Heavypro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Demand per year (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12,000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frequency (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∗)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9.75/year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9.75/year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9.75/year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 order size (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4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∗)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1,230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 inventory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Annual holding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$61,512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$6,151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$615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 flow time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 weeks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 weeks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 weeks</a:t>
                      </a:r>
                      <a:endParaRPr lang="en-US" sz="14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27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4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C6607-B7C8-4989-85FE-137EDBA417D9}" type="slidenum">
              <a:rPr lang="en-US" altLang="en-US"/>
              <a:pPr/>
              <a:t>28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343400"/>
            <a:ext cx="8610600" cy="2286000"/>
          </a:xfrm>
        </p:spPr>
        <p:txBody>
          <a:bodyPr/>
          <a:lstStyle/>
          <a:p>
            <a:r>
              <a:rPr lang="en-US" altLang="en-US"/>
              <a:t>Replenishment includes a </a:t>
            </a:r>
            <a:r>
              <a:rPr lang="en-US" altLang="en-US" i="1"/>
              <a:t>subset</a:t>
            </a:r>
            <a:r>
              <a:rPr lang="en-US" altLang="en-US"/>
              <a:t> of a family of </a:t>
            </a:r>
            <a:r>
              <a:rPr lang="en-US" altLang="en-US" i="1"/>
              <a:t>n</a:t>
            </a:r>
            <a:r>
              <a:rPr lang="en-US" altLang="en-US"/>
              <a:t> items every </a:t>
            </a:r>
            <a:r>
              <a:rPr lang="en-US" altLang="en-US" i="1"/>
              <a:t>T</a:t>
            </a:r>
            <a:r>
              <a:rPr lang="en-US" altLang="en-US"/>
              <a:t>  time periods</a:t>
            </a:r>
          </a:p>
        </p:txBody>
      </p:sp>
      <p:sp>
        <p:nvSpPr>
          <p:cNvPr id="587780" name="Line 4"/>
          <p:cNvSpPr>
            <a:spLocks noChangeShapeType="1"/>
          </p:cNvSpPr>
          <p:nvPr/>
        </p:nvSpPr>
        <p:spPr bwMode="auto">
          <a:xfrm>
            <a:off x="914400" y="1447800"/>
            <a:ext cx="0" cy="2130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1" name="Line 5"/>
          <p:cNvSpPr>
            <a:spLocks noChangeShapeType="1"/>
          </p:cNvSpPr>
          <p:nvPr/>
        </p:nvSpPr>
        <p:spPr bwMode="auto">
          <a:xfrm>
            <a:off x="914400" y="3581400"/>
            <a:ext cx="7239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2" name="Line 6"/>
          <p:cNvSpPr>
            <a:spLocks noChangeShapeType="1"/>
          </p:cNvSpPr>
          <p:nvPr/>
        </p:nvSpPr>
        <p:spPr bwMode="auto">
          <a:xfrm flipV="1">
            <a:off x="2741613" y="2897188"/>
            <a:ext cx="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3" name="Line 7"/>
          <p:cNvSpPr>
            <a:spLocks noChangeShapeType="1"/>
          </p:cNvSpPr>
          <p:nvPr/>
        </p:nvSpPr>
        <p:spPr bwMode="auto">
          <a:xfrm flipV="1">
            <a:off x="4572000" y="18288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4" name="Line 8"/>
          <p:cNvSpPr>
            <a:spLocks noChangeShapeType="1"/>
          </p:cNvSpPr>
          <p:nvPr/>
        </p:nvSpPr>
        <p:spPr bwMode="auto">
          <a:xfrm flipV="1">
            <a:off x="6324600" y="21336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5" name="Line 9"/>
          <p:cNvSpPr>
            <a:spLocks noChangeShapeType="1"/>
          </p:cNvSpPr>
          <p:nvPr/>
        </p:nvSpPr>
        <p:spPr bwMode="auto">
          <a:xfrm flipV="1">
            <a:off x="8153400" y="1828800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6" name="Line 10"/>
          <p:cNvSpPr>
            <a:spLocks noChangeShapeType="1"/>
          </p:cNvSpPr>
          <p:nvPr/>
        </p:nvSpPr>
        <p:spPr bwMode="auto">
          <a:xfrm>
            <a:off x="914400" y="3048000"/>
            <a:ext cx="1828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7" name="Line 11"/>
          <p:cNvSpPr>
            <a:spLocks noChangeShapeType="1"/>
          </p:cNvSpPr>
          <p:nvPr/>
        </p:nvSpPr>
        <p:spPr bwMode="auto">
          <a:xfrm>
            <a:off x="2743200" y="3048000"/>
            <a:ext cx="1828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8" name="Line 12"/>
          <p:cNvSpPr>
            <a:spLocks noChangeShapeType="1"/>
          </p:cNvSpPr>
          <p:nvPr/>
        </p:nvSpPr>
        <p:spPr bwMode="auto">
          <a:xfrm>
            <a:off x="2743200" y="2895600"/>
            <a:ext cx="1828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89" name="Line 13"/>
          <p:cNvSpPr>
            <a:spLocks noChangeShapeType="1"/>
          </p:cNvSpPr>
          <p:nvPr/>
        </p:nvSpPr>
        <p:spPr bwMode="auto">
          <a:xfrm>
            <a:off x="4572000" y="3048000"/>
            <a:ext cx="1828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0" name="Line 14"/>
          <p:cNvSpPr>
            <a:spLocks noChangeShapeType="1"/>
          </p:cNvSpPr>
          <p:nvPr/>
        </p:nvSpPr>
        <p:spPr bwMode="auto">
          <a:xfrm>
            <a:off x="4572000" y="2895600"/>
            <a:ext cx="1752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1" name="Line 15"/>
          <p:cNvSpPr>
            <a:spLocks noChangeShapeType="1"/>
          </p:cNvSpPr>
          <p:nvPr/>
        </p:nvSpPr>
        <p:spPr bwMode="auto">
          <a:xfrm>
            <a:off x="6324600" y="3048000"/>
            <a:ext cx="1828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2" name="Line 16"/>
          <p:cNvSpPr>
            <a:spLocks noChangeShapeType="1"/>
          </p:cNvSpPr>
          <p:nvPr/>
        </p:nvSpPr>
        <p:spPr bwMode="auto">
          <a:xfrm>
            <a:off x="6324600" y="2895600"/>
            <a:ext cx="1828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3" name="Line 17"/>
          <p:cNvSpPr>
            <a:spLocks noChangeShapeType="1"/>
          </p:cNvSpPr>
          <p:nvPr/>
        </p:nvSpPr>
        <p:spPr bwMode="auto">
          <a:xfrm>
            <a:off x="914400" y="2895600"/>
            <a:ext cx="1828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4" name="Line 18"/>
          <p:cNvSpPr>
            <a:spLocks noChangeShapeType="1"/>
          </p:cNvSpPr>
          <p:nvPr/>
        </p:nvSpPr>
        <p:spPr bwMode="auto">
          <a:xfrm>
            <a:off x="914400" y="2133600"/>
            <a:ext cx="5410200" cy="1447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5" name="Line 19"/>
          <p:cNvSpPr>
            <a:spLocks noChangeShapeType="1"/>
          </p:cNvSpPr>
          <p:nvPr/>
        </p:nvSpPr>
        <p:spPr bwMode="auto">
          <a:xfrm>
            <a:off x="914400" y="1828800"/>
            <a:ext cx="3657600" cy="1752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6" name="Line 20"/>
          <p:cNvSpPr>
            <a:spLocks noChangeShapeType="1"/>
          </p:cNvSpPr>
          <p:nvPr/>
        </p:nvSpPr>
        <p:spPr bwMode="auto">
          <a:xfrm>
            <a:off x="4572000" y="1828800"/>
            <a:ext cx="3581400" cy="17526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7" name="Line 21"/>
          <p:cNvSpPr>
            <a:spLocks noChangeShapeType="1"/>
          </p:cNvSpPr>
          <p:nvPr/>
        </p:nvSpPr>
        <p:spPr bwMode="auto">
          <a:xfrm>
            <a:off x="6324600" y="2133600"/>
            <a:ext cx="2590800" cy="838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8" name="Line 22"/>
          <p:cNvSpPr>
            <a:spLocks noChangeShapeType="1"/>
          </p:cNvSpPr>
          <p:nvPr/>
        </p:nvSpPr>
        <p:spPr bwMode="auto">
          <a:xfrm>
            <a:off x="8153400" y="1828800"/>
            <a:ext cx="990600" cy="533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7799" name="Text Box 23"/>
          <p:cNvSpPr txBox="1">
            <a:spLocks noChangeArrowheads="1"/>
          </p:cNvSpPr>
          <p:nvPr/>
        </p:nvSpPr>
        <p:spPr bwMode="auto">
          <a:xfrm>
            <a:off x="2590800" y="3581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/>
              <a:t>T</a:t>
            </a:r>
          </a:p>
        </p:txBody>
      </p:sp>
      <p:sp>
        <p:nvSpPr>
          <p:cNvPr id="587800" name="Text Box 24"/>
          <p:cNvSpPr txBox="1">
            <a:spLocks noChangeArrowheads="1"/>
          </p:cNvSpPr>
          <p:nvPr/>
        </p:nvSpPr>
        <p:spPr bwMode="auto">
          <a:xfrm>
            <a:off x="4419600" y="3581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/>
              <a:t>2T</a:t>
            </a:r>
          </a:p>
        </p:txBody>
      </p:sp>
      <p:sp>
        <p:nvSpPr>
          <p:cNvPr id="587801" name="Text Box 25"/>
          <p:cNvSpPr txBox="1">
            <a:spLocks noChangeArrowheads="1"/>
          </p:cNvSpPr>
          <p:nvPr/>
        </p:nvSpPr>
        <p:spPr bwMode="auto">
          <a:xfrm>
            <a:off x="6172200" y="3581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/>
              <a:t>3T</a:t>
            </a:r>
          </a:p>
        </p:txBody>
      </p:sp>
      <p:sp>
        <p:nvSpPr>
          <p:cNvPr id="587802" name="Text Box 26"/>
          <p:cNvSpPr txBox="1">
            <a:spLocks noChangeArrowheads="1"/>
          </p:cNvSpPr>
          <p:nvPr/>
        </p:nvSpPr>
        <p:spPr bwMode="auto">
          <a:xfrm>
            <a:off x="8001000" y="35814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/>
              <a:t>4T</a:t>
            </a:r>
          </a:p>
        </p:txBody>
      </p:sp>
      <p:sp>
        <p:nvSpPr>
          <p:cNvPr id="587803" name="Text Box 27"/>
          <p:cNvSpPr txBox="1">
            <a:spLocks noChangeArrowheads="1"/>
          </p:cNvSpPr>
          <p:nvPr/>
        </p:nvSpPr>
        <p:spPr bwMode="auto">
          <a:xfrm>
            <a:off x="685800" y="160020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587804" name="Text Box 28"/>
          <p:cNvSpPr txBox="1">
            <a:spLocks noChangeArrowheads="1"/>
          </p:cNvSpPr>
          <p:nvPr/>
        </p:nvSpPr>
        <p:spPr bwMode="auto">
          <a:xfrm>
            <a:off x="685800" y="198120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587805" name="Text Box 29"/>
          <p:cNvSpPr txBox="1">
            <a:spLocks noChangeArrowheads="1"/>
          </p:cNvSpPr>
          <p:nvPr/>
        </p:nvSpPr>
        <p:spPr bwMode="auto">
          <a:xfrm>
            <a:off x="685800" y="274320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587806" name="Text Box 30"/>
          <p:cNvSpPr txBox="1">
            <a:spLocks noChangeArrowheads="1"/>
          </p:cNvSpPr>
          <p:nvPr/>
        </p:nvSpPr>
        <p:spPr bwMode="auto">
          <a:xfrm>
            <a:off x="685800" y="289560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  <p:sp>
        <p:nvSpPr>
          <p:cNvPr id="95596" name="Content Placeholder 2"/>
          <p:cNvSpPr>
            <a:spLocks noGrp="1"/>
          </p:cNvSpPr>
          <p:nvPr>
            <p:ph idx="1"/>
          </p:nvPr>
        </p:nvSpPr>
        <p:spPr>
          <a:xfrm>
            <a:off x="939800" y="1803400"/>
            <a:ext cx="7543800" cy="15621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 dirty="0">
                <a:latin typeface="+mj-lt"/>
              </a:rPr>
              <a:t>Step 1:	</a:t>
            </a:r>
            <a:r>
              <a:rPr lang="en-US" sz="2800" dirty="0">
                <a:latin typeface="+mj-lt"/>
              </a:rPr>
              <a:t>Identify the most frequently ordered product assuming each product is ordered independently</a:t>
            </a:r>
          </a:p>
        </p:txBody>
      </p:sp>
      <p:graphicFrame>
        <p:nvGraphicFramePr>
          <p:cNvPr id="4" name="Object 3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979343"/>
              </p:ext>
            </p:extLst>
          </p:nvPr>
        </p:nvGraphicFramePr>
        <p:xfrm>
          <a:off x="2209800" y="3276600"/>
          <a:ext cx="531954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70" name="Equation" r:id="rId3" imgW="2412720" imgH="482400" progId="Equation.DSMT4">
                  <p:embed/>
                </p:oleObj>
              </mc:Choice>
              <mc:Fallback>
                <p:oleObj name="Equation" r:id="rId3" imgW="24127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5319545" cy="10715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939800" y="4348163"/>
            <a:ext cx="7543800" cy="2052637"/>
            <a:chOff x="939800" y="4347633"/>
            <a:chExt cx="7543800" cy="2053167"/>
          </a:xfrm>
        </p:grpSpPr>
        <p:sp>
          <p:nvSpPr>
            <p:cNvPr id="95598" name="Content Placeholder 2"/>
            <p:cNvSpPr txBox="1">
              <a:spLocks/>
            </p:cNvSpPr>
            <p:nvPr/>
          </p:nvSpPr>
          <p:spPr bwMode="auto">
            <a:xfrm>
              <a:off x="939800" y="4347633"/>
              <a:ext cx="7543800" cy="1100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346200" indent="-1346200">
                <a:spcAft>
                  <a:spcPts val="600"/>
                </a:spcAft>
                <a:buSzPct val="150000"/>
                <a:buFont typeface="Arial" charset="0"/>
                <a:buNone/>
              </a:pPr>
              <a:r>
                <a:rPr lang="en-US" sz="2800" b="1" dirty="0">
                  <a:latin typeface="+mj-lt"/>
                </a:rPr>
                <a:t>Step 2:	</a:t>
              </a:r>
              <a:r>
                <a:rPr lang="en-US" sz="2800" dirty="0">
                  <a:latin typeface="+mj-lt"/>
                </a:rPr>
                <a:t>For all products </a:t>
              </a:r>
              <a:r>
                <a:rPr lang="en-US" sz="2800" i="1" dirty="0" err="1">
                  <a:latin typeface="+mj-lt"/>
                  <a:cs typeface="Times New Roman" pitchFamily="18" charset="0"/>
                </a:rPr>
                <a:t>i</a:t>
              </a:r>
              <a:r>
                <a:rPr lang="en-US" sz="2800" i="1" dirty="0">
                  <a:latin typeface="+mj-lt"/>
                </a:rPr>
                <a:t> ≠</a:t>
              </a:r>
              <a:r>
                <a:rPr lang="en-US" sz="2800" dirty="0">
                  <a:latin typeface="+mj-lt"/>
                </a:rPr>
                <a:t> </a:t>
              </a:r>
              <a:r>
                <a:rPr lang="en-US" sz="2800" i="1" dirty="0" err="1">
                  <a:latin typeface="+mj-lt"/>
                  <a:cs typeface="Times New Roman" pitchFamily="18" charset="0"/>
                </a:rPr>
                <a:t>i</a:t>
              </a:r>
              <a:r>
                <a:rPr lang="en-US" sz="2800" dirty="0">
                  <a:latin typeface="+mj-lt"/>
                </a:rPr>
                <a:t>*, evaluate the ordering frequency</a:t>
              </a:r>
            </a:p>
          </p:txBody>
        </p:sp>
        <p:graphicFrame>
          <p:nvGraphicFramePr>
            <p:cNvPr id="95594" name="Object 362"/>
            <p:cNvGraphicFramePr>
              <a:graphicFrameLocks noChangeAspect="1"/>
            </p:cNvGraphicFramePr>
            <p:nvPr/>
          </p:nvGraphicFramePr>
          <p:xfrm>
            <a:off x="3784600" y="5410200"/>
            <a:ext cx="15748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771" name="Equation" r:id="rId5" imgW="1563120" imgH="978120" progId="Equation.DSMT4">
                    <p:embed/>
                  </p:oleObj>
                </mc:Choice>
                <mc:Fallback>
                  <p:oleObj name="Equation" r:id="rId5" imgW="1563120" imgH="978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4600" y="5410200"/>
                          <a:ext cx="1574800" cy="990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29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3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F0841-2315-462E-A4EE-0A909F2F1E97}" type="slidenum">
              <a:rPr lang="en-US" altLang="en-US"/>
              <a:pPr/>
              <a:t>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Role of Cycle Inventory in a Supply Chain</a:t>
            </a:r>
          </a:p>
        </p:txBody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534400" cy="5410200"/>
          </a:xfrm>
        </p:spPr>
        <p:txBody>
          <a:bodyPr>
            <a:normAutofit lnSpcReduction="10000"/>
          </a:bodyPr>
          <a:lstStyle/>
          <a:p>
            <a:r>
              <a:rPr lang="en-US" altLang="en-US" sz="2400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Lot, or batch size:</a:t>
            </a:r>
            <a:r>
              <a:rPr lang="en-US" altLang="en-US" sz="2400" dirty="0"/>
              <a:t> quantity that a supply chain stage either produces or orders at a given time</a:t>
            </a:r>
          </a:p>
          <a:p>
            <a:endParaRPr lang="en-US" altLang="en-US" sz="2400" u="sng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sz="2400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Cycle inventory:</a:t>
            </a:r>
            <a:r>
              <a:rPr lang="en-US" altLang="en-US" sz="2400" dirty="0"/>
              <a:t> average inventory that builds up in the supply chain because a supply chain stage either produces or purchases in lots that are larger than those demanded by the customer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Q = lot or batch size of an order</a:t>
            </a:r>
          </a:p>
          <a:p>
            <a:pPr lvl="1"/>
            <a:r>
              <a:rPr lang="en-US" altLang="en-US" dirty="0"/>
              <a:t>D = demand per unit time</a:t>
            </a:r>
            <a:endParaRPr lang="en-US" altLang="en-US" sz="2600" dirty="0"/>
          </a:p>
          <a:p>
            <a:pPr lvl="1"/>
            <a:r>
              <a:rPr lang="en-US" altLang="en-US" dirty="0"/>
              <a:t>Cycle inventory = </a:t>
            </a:r>
            <a:r>
              <a:rPr lang="en-US" altLang="en-US" b="1" dirty="0"/>
              <a:t>Q/2</a:t>
            </a:r>
            <a:r>
              <a:rPr lang="en-US" altLang="en-US" dirty="0"/>
              <a:t> (depends directly on lot size)</a:t>
            </a:r>
          </a:p>
          <a:p>
            <a:pPr lvl="1"/>
            <a:r>
              <a:rPr lang="en-US" altLang="en-US" dirty="0"/>
              <a:t>Average flow time = </a:t>
            </a:r>
            <a:r>
              <a:rPr lang="en-US" altLang="en-US" dirty="0" err="1"/>
              <a:t>Avg</a:t>
            </a:r>
            <a:r>
              <a:rPr lang="en-US" altLang="en-US" dirty="0"/>
              <a:t> inventory / </a:t>
            </a:r>
            <a:r>
              <a:rPr lang="en-US" altLang="en-US" dirty="0" err="1"/>
              <a:t>Avg</a:t>
            </a:r>
            <a:r>
              <a:rPr lang="en-US" altLang="en-US" dirty="0"/>
              <a:t> flow rate</a:t>
            </a:r>
          </a:p>
          <a:p>
            <a:pPr lvl="1"/>
            <a:r>
              <a:rPr lang="en-US" altLang="en-US" dirty="0"/>
              <a:t>Average flow time from cycle inventory = </a:t>
            </a:r>
            <a:r>
              <a:rPr lang="en-US" altLang="en-US" b="1" dirty="0"/>
              <a:t>Q/(2D)</a:t>
            </a:r>
            <a:endParaRPr lang="en-US" altLang="en-US" sz="20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  <p:sp>
        <p:nvSpPr>
          <p:cNvPr id="157776" name="Content Placeholder 2"/>
          <p:cNvSpPr>
            <a:spLocks noGrp="1"/>
          </p:cNvSpPr>
          <p:nvPr>
            <p:ph idx="1"/>
          </p:nvPr>
        </p:nvSpPr>
        <p:spPr>
          <a:xfrm>
            <a:off x="546100" y="1803400"/>
            <a:ext cx="8140700" cy="15621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>
                <a:latin typeface="+mj-lt"/>
              </a:rPr>
              <a:t>Step 3:	</a:t>
            </a:r>
            <a:r>
              <a:rPr lang="en-US" sz="2800">
                <a:latin typeface="+mj-lt"/>
              </a:rPr>
              <a:t>For all </a:t>
            </a:r>
            <a:r>
              <a:rPr lang="en-US" sz="2800" i="1">
                <a:latin typeface="+mj-lt"/>
                <a:cs typeface="Times New Roman" pitchFamily="18" charset="0"/>
              </a:rPr>
              <a:t>i</a:t>
            </a:r>
            <a:r>
              <a:rPr lang="en-US" sz="2800" i="1">
                <a:latin typeface="+mj-lt"/>
              </a:rPr>
              <a:t> ≠</a:t>
            </a:r>
            <a:r>
              <a:rPr lang="en-US" sz="2800">
                <a:latin typeface="+mj-lt"/>
              </a:rPr>
              <a:t> </a:t>
            </a:r>
            <a:r>
              <a:rPr lang="en-US" sz="2800" i="1">
                <a:latin typeface="+mj-lt"/>
                <a:cs typeface="Times New Roman" pitchFamily="18" charset="0"/>
              </a:rPr>
              <a:t>i</a:t>
            </a:r>
            <a:r>
              <a:rPr lang="en-US" sz="2800">
                <a:latin typeface="+mj-lt"/>
              </a:rPr>
              <a:t>*, evaluate the frequency of product </a:t>
            </a:r>
            <a:r>
              <a:rPr lang="en-US" sz="2800" i="1">
                <a:latin typeface="+mj-lt"/>
                <a:cs typeface="Times New Roman" pitchFamily="18" charset="0"/>
              </a:rPr>
              <a:t>i</a:t>
            </a:r>
            <a:r>
              <a:rPr lang="en-US" sz="2800" i="1">
                <a:latin typeface="+mj-lt"/>
              </a:rPr>
              <a:t> </a:t>
            </a:r>
            <a:r>
              <a:rPr lang="en-US" sz="2800">
                <a:latin typeface="+mj-lt"/>
              </a:rPr>
              <a:t>relative to the most frequently ordered product </a:t>
            </a:r>
            <a:r>
              <a:rPr lang="en-US" sz="2800" i="1">
                <a:latin typeface="+mj-lt"/>
                <a:cs typeface="Times New Roman" pitchFamily="18" charset="0"/>
              </a:rPr>
              <a:t>i</a:t>
            </a:r>
            <a:r>
              <a:rPr lang="en-US" sz="2800">
                <a:latin typeface="+mj-lt"/>
              </a:rPr>
              <a:t>* to be </a:t>
            </a:r>
            <a:r>
              <a:rPr lang="en-US" sz="2800" i="1">
                <a:latin typeface="+mj-lt"/>
                <a:cs typeface="Times New Roman" pitchFamily="18" charset="0"/>
              </a:rPr>
              <a:t>m</a:t>
            </a:r>
            <a:r>
              <a:rPr lang="en-US" sz="2800" i="1" baseline="-25000">
                <a:latin typeface="+mj-lt"/>
                <a:cs typeface="Times New Roman" pitchFamily="18" charset="0"/>
              </a:rPr>
              <a:t>i</a:t>
            </a:r>
            <a:endParaRPr lang="en-US" sz="2800">
              <a:latin typeface="+mj-lt"/>
              <a:cs typeface="Times New Roman" pitchFamily="18" charset="0"/>
            </a:endParaRPr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33742"/>
              </p:ext>
            </p:extLst>
          </p:nvPr>
        </p:nvGraphicFramePr>
        <p:xfrm>
          <a:off x="3505200" y="3173817"/>
          <a:ext cx="2133600" cy="854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94" name="Equation" r:id="rId3" imgW="863280" imgH="342720" progId="Equation.DSMT4">
                  <p:embed/>
                </p:oleObj>
              </mc:Choice>
              <mc:Fallback>
                <p:oleObj name="Equation" r:id="rId3" imgW="8632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173817"/>
                        <a:ext cx="2133600" cy="8542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46100" y="4081464"/>
            <a:ext cx="8140700" cy="2319337"/>
            <a:chOff x="546100" y="4080933"/>
            <a:chExt cx="8140700" cy="2319830"/>
          </a:xfrm>
        </p:grpSpPr>
        <p:sp>
          <p:nvSpPr>
            <p:cNvPr id="157778" name="Content Placeholder 2"/>
            <p:cNvSpPr txBox="1">
              <a:spLocks/>
            </p:cNvSpPr>
            <p:nvPr/>
          </p:nvSpPr>
          <p:spPr bwMode="auto">
            <a:xfrm>
              <a:off x="546100" y="4080933"/>
              <a:ext cx="8140700" cy="1557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346200" indent="-1346200">
                <a:spcAft>
                  <a:spcPts val="600"/>
                </a:spcAft>
                <a:buSzPct val="150000"/>
                <a:buFont typeface="Arial" charset="0"/>
                <a:buNone/>
              </a:pPr>
              <a:r>
                <a:rPr lang="en-US" sz="2800" b="1">
                  <a:latin typeface="+mj-lt"/>
                </a:rPr>
                <a:t>Step 4:	</a:t>
              </a:r>
              <a:r>
                <a:rPr lang="en-US" sz="2800">
                  <a:latin typeface="+mj-lt"/>
                </a:rPr>
                <a:t>Recalculate the ordering frequency of the most frequently ordered product </a:t>
              </a:r>
              <a:r>
                <a:rPr lang="en-US" sz="2800" i="1">
                  <a:latin typeface="+mj-lt"/>
                  <a:cs typeface="Times New Roman" pitchFamily="18" charset="0"/>
                </a:rPr>
                <a:t>i</a:t>
              </a:r>
              <a:r>
                <a:rPr lang="en-US" sz="2800">
                  <a:latin typeface="+mj-lt"/>
                </a:rPr>
                <a:t>* to be </a:t>
              </a:r>
              <a:r>
                <a:rPr lang="en-US" sz="2800" i="1">
                  <a:latin typeface="+mj-lt"/>
                  <a:cs typeface="Times New Roman" pitchFamily="18" charset="0"/>
                </a:rPr>
                <a:t>n</a:t>
              </a:r>
              <a:endParaRPr lang="en-US" sz="2800">
                <a:latin typeface="+mj-lt"/>
                <a:cs typeface="Times New Roman" pitchFamily="18" charset="0"/>
              </a:endParaRPr>
            </a:p>
          </p:txBody>
        </p:sp>
        <p:graphicFrame>
          <p:nvGraphicFramePr>
            <p:cNvPr id="157774" name="Object 7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8584658"/>
                </p:ext>
              </p:extLst>
            </p:nvPr>
          </p:nvGraphicFramePr>
          <p:xfrm>
            <a:off x="3068840" y="5028872"/>
            <a:ext cx="3859534" cy="13718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795" name="Equation" r:id="rId5" imgW="1790640" imgH="634680" progId="Equation.DSMT4">
                    <p:embed/>
                  </p:oleObj>
                </mc:Choice>
                <mc:Fallback>
                  <p:oleObj name="Equation" r:id="rId5" imgW="1790640" imgH="634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8840" y="5028872"/>
                          <a:ext cx="3859534" cy="1371891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>
                <a:latin typeface="+mn-lt"/>
              </a:rPr>
              <a:pPr/>
              <a:t>30</a:t>
            </a:fld>
            <a:endParaRPr lang="en-US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3083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93586-F062-438A-B4A6-A29958DFE95A}" type="slidenum">
              <a:rPr lang="en-US" altLang="en-US"/>
              <a:pPr/>
              <a:t>31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Model Elements</a:t>
            </a:r>
          </a:p>
          <a:p>
            <a:pPr lvl="1"/>
            <a:r>
              <a:rPr lang="en-US" altLang="en-US" b="1"/>
              <a:t>S</a:t>
            </a:r>
            <a:r>
              <a:rPr lang="en-US" altLang="en-US"/>
              <a:t> = “major” order cost independent of variety of items</a:t>
            </a:r>
          </a:p>
          <a:p>
            <a:pPr lvl="1"/>
            <a:r>
              <a:rPr lang="en-US" altLang="en-US" b="1"/>
              <a:t>s</a:t>
            </a:r>
            <a:r>
              <a:rPr lang="en-US" altLang="en-US" b="1" baseline="-25000"/>
              <a:t>i</a:t>
            </a:r>
            <a:r>
              <a:rPr lang="en-US" altLang="en-US"/>
              <a:t> = setup cost for including item</a:t>
            </a:r>
            <a:r>
              <a:rPr lang="en-US" altLang="en-US" i="1"/>
              <a:t> i</a:t>
            </a:r>
            <a:r>
              <a:rPr lang="en-US" altLang="en-US"/>
              <a:t> in order</a:t>
            </a:r>
          </a:p>
          <a:p>
            <a:pPr lvl="1"/>
            <a:r>
              <a:rPr lang="en-US" altLang="en-US" b="1"/>
              <a:t>m</a:t>
            </a:r>
            <a:r>
              <a:rPr lang="en-US" altLang="en-US" b="1" baseline="-25000"/>
              <a:t>i</a:t>
            </a:r>
            <a:r>
              <a:rPr lang="en-US" altLang="en-US" b="1"/>
              <a:t> </a:t>
            </a:r>
            <a:r>
              <a:rPr lang="en-US" altLang="en-US"/>
              <a:t>= number of replenishment intervals, </a:t>
            </a:r>
            <a:r>
              <a:rPr lang="en-US" altLang="en-US" i="1"/>
              <a:t>T</a:t>
            </a:r>
            <a:r>
              <a:rPr lang="en-US" altLang="en-US"/>
              <a:t> , of demand that order quantity, </a:t>
            </a:r>
            <a:r>
              <a:rPr lang="en-US" altLang="en-US" i="1"/>
              <a:t>Q</a:t>
            </a:r>
            <a:r>
              <a:rPr lang="en-US" altLang="en-US" i="1" baseline="-25000"/>
              <a:t>i</a:t>
            </a:r>
            <a:r>
              <a:rPr lang="en-US" altLang="en-US" i="1"/>
              <a:t> </a:t>
            </a:r>
            <a:r>
              <a:rPr lang="en-US" altLang="en-US"/>
              <a:t>, will satisfy</a:t>
            </a:r>
          </a:p>
          <a:p>
            <a:pPr lvl="2"/>
            <a:r>
              <a:rPr lang="en-US" altLang="en-US" b="1"/>
              <a:t>Q</a:t>
            </a:r>
            <a:r>
              <a:rPr lang="en-US" altLang="en-US" b="1" baseline="-25000"/>
              <a:t>i</a:t>
            </a:r>
            <a:r>
              <a:rPr lang="en-US" altLang="en-US" b="1"/>
              <a:t> = D</a:t>
            </a:r>
            <a:r>
              <a:rPr lang="en-US" altLang="en-US" b="1" baseline="-25000"/>
              <a:t>i</a:t>
            </a:r>
            <a:r>
              <a:rPr lang="en-US" altLang="en-US" b="1"/>
              <a:t>m</a:t>
            </a:r>
            <a:r>
              <a:rPr lang="en-US" altLang="en-US" b="1" baseline="-25000"/>
              <a:t>i</a:t>
            </a:r>
            <a:r>
              <a:rPr lang="en-US" altLang="en-US" b="1"/>
              <a:t>T</a:t>
            </a:r>
          </a:p>
          <a:p>
            <a:pPr lvl="2"/>
            <a:endParaRPr lang="en-US" altLang="en-US" b="1"/>
          </a:p>
          <a:p>
            <a:pPr lvl="2"/>
            <a:endParaRPr lang="en-US" altLang="en-US" b="1"/>
          </a:p>
        </p:txBody>
      </p:sp>
      <p:graphicFrame>
        <p:nvGraphicFramePr>
          <p:cNvPr id="5888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228883"/>
              </p:ext>
            </p:extLst>
          </p:nvPr>
        </p:nvGraphicFramePr>
        <p:xfrm>
          <a:off x="5257800" y="3416300"/>
          <a:ext cx="32004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04" name="Equation" r:id="rId3" imgW="1625400" imgH="228600" progId="Equation.DSMT4">
                  <p:embed/>
                </p:oleObj>
              </mc:Choice>
              <mc:Fallback>
                <p:oleObj name="Equation" r:id="rId3" imgW="1625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416300"/>
                        <a:ext cx="32004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255908"/>
              </p:ext>
            </p:extLst>
          </p:nvPr>
        </p:nvGraphicFramePr>
        <p:xfrm>
          <a:off x="271463" y="3863975"/>
          <a:ext cx="8218487" cy="286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905" name="Equation" r:id="rId5" imgW="4749480" imgH="1600200" progId="Equation.DSMT4">
                  <p:embed/>
                </p:oleObj>
              </mc:Choice>
              <mc:Fallback>
                <p:oleObj name="Equation" r:id="rId5" imgW="4749480" imgH="1600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3" y="3863975"/>
                        <a:ext cx="8218487" cy="28654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3AF8A-D1F9-4231-95EE-44A3D608AF88}" type="slidenum">
              <a:rPr lang="en-US" altLang="en-US"/>
              <a:pPr/>
              <a:t>32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Substituting </a:t>
            </a:r>
            <a:r>
              <a:rPr lang="en-US" altLang="en-US" i="1"/>
              <a:t>T*</a:t>
            </a:r>
            <a:r>
              <a:rPr lang="en-US" altLang="en-US"/>
              <a:t>  back into TRC 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Now need to find optimal values for </a:t>
            </a:r>
            <a:r>
              <a:rPr lang="en-US" altLang="en-US" i="1"/>
              <a:t>m</a:t>
            </a:r>
            <a:r>
              <a:rPr lang="en-US" altLang="en-US" i="1" baseline="-25000"/>
              <a:t>j</a:t>
            </a:r>
            <a:r>
              <a:rPr lang="en-US" altLang="en-US" i="1"/>
              <a:t> </a:t>
            </a:r>
            <a:r>
              <a:rPr lang="en-US" altLang="en-US"/>
              <a:t>: </a:t>
            </a:r>
          </a:p>
        </p:txBody>
      </p:sp>
      <p:graphicFrame>
        <p:nvGraphicFramePr>
          <p:cNvPr id="5898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973944"/>
              </p:ext>
            </p:extLst>
          </p:nvPr>
        </p:nvGraphicFramePr>
        <p:xfrm>
          <a:off x="1885950" y="1828800"/>
          <a:ext cx="499268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928" name="Equation" r:id="rId3" imgW="2260440" imgH="533160" progId="Equation.DSMT4">
                  <p:embed/>
                </p:oleObj>
              </mc:Choice>
              <mc:Fallback>
                <p:oleObj name="Equation" r:id="rId3" imgW="226044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828800"/>
                        <a:ext cx="4992688" cy="11572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629122"/>
              </p:ext>
            </p:extLst>
          </p:nvPr>
        </p:nvGraphicFramePr>
        <p:xfrm>
          <a:off x="792163" y="3886200"/>
          <a:ext cx="7334250" cy="277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929" name="Equation" r:id="rId5" imgW="3898800" imgH="1473120" progId="Equation.DSMT4">
                  <p:embed/>
                </p:oleObj>
              </mc:Choice>
              <mc:Fallback>
                <p:oleObj name="Equation" r:id="rId5" imgW="3898800" imgH="14731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3886200"/>
                        <a:ext cx="7334250" cy="277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3B375-21FE-430F-BEF5-BF284616EA3D}" type="slidenum">
              <a:rPr lang="en-US" altLang="en-US"/>
              <a:pPr/>
              <a:t>33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5410200"/>
          </a:xfrm>
        </p:spPr>
        <p:txBody>
          <a:bodyPr/>
          <a:lstStyle/>
          <a:p>
            <a:r>
              <a:rPr lang="en-US" altLang="en-US" dirty="0"/>
              <a:t>Note…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Thus… </a:t>
            </a:r>
          </a:p>
        </p:txBody>
      </p:sp>
      <p:graphicFrame>
        <p:nvGraphicFramePr>
          <p:cNvPr id="5908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34923"/>
              </p:ext>
            </p:extLst>
          </p:nvPr>
        </p:nvGraphicFramePr>
        <p:xfrm>
          <a:off x="1828800" y="1143000"/>
          <a:ext cx="718502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56" name="Equation" r:id="rId3" imgW="3403440" imgH="1638000" progId="Equation.DSMT4">
                  <p:embed/>
                </p:oleObj>
              </mc:Choice>
              <mc:Fallback>
                <p:oleObj name="Equation" r:id="rId3" imgW="3403440" imgH="163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7185025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53" name="Object 5"/>
          <p:cNvGraphicFramePr>
            <a:graphicFrameLocks noChangeAspect="1"/>
          </p:cNvGraphicFramePr>
          <p:nvPr/>
        </p:nvGraphicFramePr>
        <p:xfrm>
          <a:off x="1981200" y="5176838"/>
          <a:ext cx="4267200" cy="128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957" name="Equation" r:id="rId5" imgW="1854000" imgH="558720" progId="Equation.DSMT4">
                  <p:embed/>
                </p:oleObj>
              </mc:Choice>
              <mc:Fallback>
                <p:oleObj name="Equation" r:id="rId5" imgW="1854000" imgH="5587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176838"/>
                        <a:ext cx="4267200" cy="12842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  <p:sp>
        <p:nvSpPr>
          <p:cNvPr id="96445" name="Content Placeholder 2"/>
          <p:cNvSpPr>
            <a:spLocks noGrp="1"/>
          </p:cNvSpPr>
          <p:nvPr>
            <p:ph idx="1"/>
          </p:nvPr>
        </p:nvSpPr>
        <p:spPr>
          <a:xfrm>
            <a:off x="596900" y="1943100"/>
            <a:ext cx="8089900" cy="15621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/>
              <a:t>Step 5:	</a:t>
            </a:r>
            <a:r>
              <a:rPr lang="en-US" sz="2800"/>
              <a:t>Evaluate an order frequency of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/>
              <a:t> =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i="1"/>
              <a:t>/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/>
              <a:t> </a:t>
            </a:r>
            <a:r>
              <a:rPr lang="en-US" sz="2800"/>
              <a:t>and the total cost of such an ordering policy</a:t>
            </a:r>
            <a:endParaRPr lang="en-US" sz="2800" baseline="-250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1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394636"/>
              </p:ext>
            </p:extLst>
          </p:nvPr>
        </p:nvGraphicFramePr>
        <p:xfrm>
          <a:off x="2286000" y="3352800"/>
          <a:ext cx="4430526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66" name="Equation" r:id="rId3" imgW="2019240" imgH="482400" progId="Equation.DSMT4">
                  <p:embed/>
                </p:oleObj>
              </mc:Choice>
              <mc:Fallback>
                <p:oleObj name="Equation" r:id="rId3" imgW="2019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52800"/>
                        <a:ext cx="4430526" cy="106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12800" y="4813300"/>
            <a:ext cx="7823200" cy="1384300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 dirty="0">
                <a:latin typeface="+mn-lt"/>
              </a:rPr>
              <a:t>Tailored aggregation</a:t>
            </a:r>
            <a:r>
              <a:rPr lang="en-US" sz="2800" dirty="0">
                <a:latin typeface="+mn-lt"/>
              </a:rPr>
              <a:t> – higher-demand products ordered more frequently and lower-demand products ordered less frequently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34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08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81F6B-7B42-4334-948C-DD5799401A34}" type="slidenum">
              <a:rPr lang="en-US" altLang="en-US"/>
              <a:pPr/>
              <a:t>35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>
                <a:effectLst>
                  <a:outerShdw blurRad="38100" dist="38100" dir="2700000" algn="tl">
                    <a:srgbClr val="C0C0C0"/>
                  </a:outerShdw>
                </a:effectLst>
              </a:rPr>
              <a:t>Example</a:t>
            </a:r>
            <a:r>
              <a:rPr lang="en-US" altLang="en-US"/>
              <a:t>:		S=$50		h=$.3/$/yr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2" charset="2"/>
              <a:buNone/>
            </a:pPr>
            <a:r>
              <a:rPr lang="en-US" altLang="en-US"/>
              <a:t>	</a:t>
            </a:r>
            <a:endParaRPr lang="en-US" altLang="en-US" i="1"/>
          </a:p>
          <a:p>
            <a:pPr lvl="1"/>
            <a:r>
              <a:rPr lang="en-US" altLang="en-US"/>
              <a:t>item 2 is “B”  and   m</a:t>
            </a:r>
            <a:r>
              <a:rPr lang="en-US" altLang="en-US" baseline="-25000"/>
              <a:t>B</a:t>
            </a:r>
            <a:r>
              <a:rPr lang="en-US" altLang="en-US"/>
              <a:t>=1</a:t>
            </a:r>
          </a:p>
        </p:txBody>
      </p:sp>
      <p:graphicFrame>
        <p:nvGraphicFramePr>
          <p:cNvPr id="591876" name="Group 4"/>
          <p:cNvGraphicFramePr>
            <a:graphicFrameLocks noGrp="1"/>
          </p:cNvGraphicFramePr>
          <p:nvPr/>
        </p:nvGraphicFramePr>
        <p:xfrm>
          <a:off x="381000" y="1981200"/>
          <a:ext cx="8229600" cy="18288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s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D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/yr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s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/D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6000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20/(6000)(3)=.00111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25/(2000)(22)=.00057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1000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Trebuchet MS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8572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2001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Monotype Sorts" pitchFamily="2" charset="2"/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 marL="15430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marL="20002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marL="24574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marL="29146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marL="337185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1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35/(1000)(4)=.00875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1908" name="Object 36"/>
          <p:cNvGraphicFramePr>
            <a:graphicFrameLocks noChangeAspect="1"/>
          </p:cNvGraphicFramePr>
          <p:nvPr/>
        </p:nvGraphicFramePr>
        <p:xfrm>
          <a:off x="1027113" y="3886200"/>
          <a:ext cx="68754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08" name="Equation" r:id="rId3" imgW="3504960" imgH="253800" progId="Equation.DSMT4">
                  <p:embed/>
                </p:oleObj>
              </mc:Choice>
              <mc:Fallback>
                <p:oleObj name="Equation" r:id="rId3" imgW="3504960" imgH="2538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3886200"/>
                        <a:ext cx="6875462" cy="515938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1909" name="Object 37"/>
          <p:cNvGraphicFramePr>
            <a:graphicFrameLocks noChangeAspect="1"/>
          </p:cNvGraphicFramePr>
          <p:nvPr/>
        </p:nvGraphicFramePr>
        <p:xfrm>
          <a:off x="152400" y="4876800"/>
          <a:ext cx="86106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009" name="Equation" r:id="rId5" imgW="4406760" imgH="711000" progId="Equation.DSMT4">
                  <p:embed/>
                </p:oleObj>
              </mc:Choice>
              <mc:Fallback>
                <p:oleObj name="Equation" r:id="rId5" imgW="4406760" imgH="711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76800"/>
                        <a:ext cx="86106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EE4BF-8292-4DF1-B767-33A849F463A7}" type="slidenum">
              <a:rPr lang="en-US" altLang="en-US"/>
              <a:pPr/>
              <a:t>36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/>
              <a:t>Base Replenishment Cycle</a:t>
            </a:r>
          </a:p>
          <a:p>
            <a:endParaRPr lang="en-US" altLang="en-US" u="sng"/>
          </a:p>
          <a:p>
            <a:endParaRPr lang="en-US" altLang="en-US" u="sng"/>
          </a:p>
          <a:p>
            <a:endParaRPr lang="en-US" altLang="en-US" u="sng"/>
          </a:p>
          <a:p>
            <a:endParaRPr lang="en-US" altLang="en-US" u="sng"/>
          </a:p>
          <a:p>
            <a:pPr>
              <a:buFont typeface="Monotype Sorts" pitchFamily="2" charset="2"/>
              <a:buNone/>
            </a:pPr>
            <a:endParaRPr lang="en-US" altLang="en-US" u="sng"/>
          </a:p>
          <a:p>
            <a:r>
              <a:rPr lang="en-US" altLang="en-US" u="sng"/>
              <a:t>Order Quantities</a:t>
            </a:r>
          </a:p>
        </p:txBody>
      </p:sp>
      <p:graphicFrame>
        <p:nvGraphicFramePr>
          <p:cNvPr id="5929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656541"/>
              </p:ext>
            </p:extLst>
          </p:nvPr>
        </p:nvGraphicFramePr>
        <p:xfrm>
          <a:off x="479425" y="1897063"/>
          <a:ext cx="8261350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00" name="Equation" r:id="rId3" imgW="4889160" imgH="1168200" progId="Equation.DSMT4">
                  <p:embed/>
                </p:oleObj>
              </mc:Choice>
              <mc:Fallback>
                <p:oleObj name="Equation" r:id="rId3" imgW="4889160" imgH="1168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1897063"/>
                        <a:ext cx="8261350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2901" name="Object 5"/>
          <p:cNvGraphicFramePr>
            <a:graphicFrameLocks noChangeAspect="1"/>
          </p:cNvGraphicFramePr>
          <p:nvPr/>
        </p:nvGraphicFramePr>
        <p:xfrm>
          <a:off x="304800" y="5105400"/>
          <a:ext cx="828040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001" name="Equation" r:id="rId5" imgW="4190760" imgH="685800" progId="Equation.DSMT4">
                  <p:embed/>
                </p:oleObj>
              </mc:Choice>
              <mc:Fallback>
                <p:oleObj name="Equation" r:id="rId5" imgW="419076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105400"/>
                        <a:ext cx="828040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56A68-64DD-4A2B-B058-248234DFE467}" type="slidenum">
              <a:rPr lang="en-US" altLang="en-US"/>
              <a:pPr/>
              <a:t>37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05800" cy="5105400"/>
          </a:xfrm>
        </p:spPr>
        <p:txBody>
          <a:bodyPr/>
          <a:lstStyle/>
          <a:p>
            <a:r>
              <a:rPr lang="en-US" altLang="en-US" u="sng" dirty="0"/>
              <a:t>Total Relevant Cost</a:t>
            </a:r>
          </a:p>
          <a:p>
            <a:endParaRPr lang="en-US" altLang="en-US" u="sng" dirty="0"/>
          </a:p>
          <a:p>
            <a:endParaRPr lang="en-US" altLang="en-US" u="sng" dirty="0"/>
          </a:p>
          <a:p>
            <a:endParaRPr lang="en-US" altLang="en-US" u="sng" dirty="0"/>
          </a:p>
          <a:p>
            <a:pPr>
              <a:buFont typeface="Monotype Sorts" pitchFamily="2" charset="2"/>
              <a:buNone/>
            </a:pPr>
            <a:endParaRPr lang="en-US" altLang="en-US" u="sng" dirty="0"/>
          </a:p>
          <a:p>
            <a:endParaRPr lang="en-US" altLang="en-US" u="sng" dirty="0"/>
          </a:p>
        </p:txBody>
      </p:sp>
      <p:graphicFrame>
        <p:nvGraphicFramePr>
          <p:cNvPr id="5939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370415"/>
              </p:ext>
            </p:extLst>
          </p:nvPr>
        </p:nvGraphicFramePr>
        <p:xfrm>
          <a:off x="177800" y="2514600"/>
          <a:ext cx="87899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81" name="Equation" r:id="rId3" imgW="5397480" imgH="1206360" progId="Equation.DSMT4">
                  <p:embed/>
                </p:oleObj>
              </mc:Choice>
              <mc:Fallback>
                <p:oleObj name="Equation" r:id="rId3" imgW="5397480" imgH="1206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2514600"/>
                        <a:ext cx="87899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Lots Ordered and Delivered Jointly for a Selected Subset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6858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Returning to Computer Products Example…</a:t>
            </a:r>
          </a:p>
        </p:txBody>
      </p:sp>
      <p:sp>
        <p:nvSpPr>
          <p:cNvPr id="10000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711200"/>
          </a:xfrm>
          <a:ln>
            <a:solidFill>
              <a:schemeClr val="accent6"/>
            </a:solidFill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Applying Step 1</a:t>
            </a:r>
          </a:p>
        </p:txBody>
      </p:sp>
      <p:graphicFrame>
        <p:nvGraphicFramePr>
          <p:cNvPr id="4" name="Object 6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69942"/>
              </p:ext>
            </p:extLst>
          </p:nvPr>
        </p:nvGraphicFramePr>
        <p:xfrm>
          <a:off x="1066800" y="2893715"/>
          <a:ext cx="2857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47" name="Equation" r:id="rId3" imgW="2843280" imgH="978120" progId="Equation.DSMT4">
                  <p:embed/>
                </p:oleObj>
              </mc:Choice>
              <mc:Fallback>
                <p:oleObj name="Equation" r:id="rId3" imgW="2843280" imgH="978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893715"/>
                        <a:ext cx="2857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465198"/>
              </p:ext>
            </p:extLst>
          </p:nvPr>
        </p:nvGraphicFramePr>
        <p:xfrm>
          <a:off x="1066800" y="4195465"/>
          <a:ext cx="2844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48" name="Equation" r:id="rId5" imgW="2834280" imgH="978120" progId="Equation.DSMT4">
                  <p:embed/>
                </p:oleObj>
              </mc:Choice>
              <mc:Fallback>
                <p:oleObj name="Equation" r:id="rId5" imgW="2834280" imgH="978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5465"/>
                        <a:ext cx="28448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56628"/>
              </p:ext>
            </p:extLst>
          </p:nvPr>
        </p:nvGraphicFramePr>
        <p:xfrm>
          <a:off x="976528" y="5497214"/>
          <a:ext cx="2733831" cy="942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49" name="Equation" r:id="rId7" imgW="1409400" imgH="482400" progId="Equation.DSMT4">
                  <p:embed/>
                </p:oleObj>
              </mc:Choice>
              <mc:Fallback>
                <p:oleObj name="Equation" r:id="rId7" imgW="14094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528" y="5497214"/>
                        <a:ext cx="2733831" cy="9429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015335" y="5186065"/>
            <a:ext cx="1422400" cy="884238"/>
            <a:chOff x="6743700" y="3124200"/>
            <a:chExt cx="1422400" cy="884238"/>
          </a:xfrm>
        </p:grpSpPr>
        <p:graphicFrame>
          <p:nvGraphicFramePr>
            <p:cNvPr id="100005" name="Object 677"/>
            <p:cNvGraphicFramePr>
              <a:graphicFrameLocks noChangeAspect="1"/>
            </p:cNvGraphicFramePr>
            <p:nvPr/>
          </p:nvGraphicFramePr>
          <p:xfrm>
            <a:off x="7073900" y="3716338"/>
            <a:ext cx="10922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950" name="Equation" r:id="rId9" imgW="1078560" imgH="283320" progId="Equation.DSMT4">
                    <p:embed/>
                  </p:oleObj>
                </mc:Choice>
                <mc:Fallback>
                  <p:oleObj name="Equation" r:id="rId9" imgW="1078560" imgH="283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73900" y="3716338"/>
                          <a:ext cx="1092200" cy="292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009" name="TextBox 8"/>
            <p:cNvSpPr txBox="1">
              <a:spLocks noChangeArrowheads="1"/>
            </p:cNvSpPr>
            <p:nvPr/>
          </p:nvSpPr>
          <p:spPr bwMode="auto">
            <a:xfrm>
              <a:off x="6743700" y="3124200"/>
              <a:ext cx="8688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Thus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38</a:t>
            </a:fld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628762" name="Picture 2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69" y="1194730"/>
            <a:ext cx="5101031" cy="23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cap="flat" cmpd="sng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94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59436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Ordered and Delivered Jointly – Frequency Varies by Order</a:t>
            </a:r>
          </a:p>
        </p:txBody>
      </p:sp>
      <p:sp>
        <p:nvSpPr>
          <p:cNvPr id="10274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743200" cy="711200"/>
          </a:xfrm>
          <a:ln>
            <a:solidFill>
              <a:schemeClr val="accent6"/>
            </a:solidFill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Applying Step 2</a:t>
            </a:r>
          </a:p>
        </p:txBody>
      </p:sp>
      <p:graphicFrame>
        <p:nvGraphicFramePr>
          <p:cNvPr id="4" name="Object 337"/>
          <p:cNvGraphicFramePr>
            <a:graphicFrameLocks noChangeAspect="1"/>
          </p:cNvGraphicFramePr>
          <p:nvPr/>
        </p:nvGraphicFramePr>
        <p:xfrm>
          <a:off x="1498600" y="2611438"/>
          <a:ext cx="6146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66" name="Equation" r:id="rId3" imgW="6134760" imgH="978120" progId="Equation.DSMT4">
                  <p:embed/>
                </p:oleObj>
              </mc:Choice>
              <mc:Fallback>
                <p:oleObj name="Equation" r:id="rId3" imgW="6134760" imgH="978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2611438"/>
                        <a:ext cx="61468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09600" y="3949697"/>
            <a:ext cx="7572857" cy="2298704"/>
            <a:chOff x="609600" y="3949701"/>
            <a:chExt cx="7113533" cy="2035157"/>
          </a:xfrm>
        </p:grpSpPr>
        <p:sp>
          <p:nvSpPr>
            <p:cNvPr id="102742" name="Content Placeholder 2"/>
            <p:cNvSpPr txBox="1">
              <a:spLocks/>
            </p:cNvSpPr>
            <p:nvPr/>
          </p:nvSpPr>
          <p:spPr bwMode="auto">
            <a:xfrm>
              <a:off x="609600" y="3949701"/>
              <a:ext cx="2895600" cy="71120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600"/>
                </a:spcAft>
                <a:buSzPct val="150000"/>
              </a:pPr>
              <a:r>
                <a:rPr lang="en-US" sz="2800" dirty="0">
                  <a:latin typeface="+mn-lt"/>
                </a:rPr>
                <a:t>Applying Step 3</a:t>
              </a:r>
            </a:p>
          </p:txBody>
        </p:sp>
        <p:graphicFrame>
          <p:nvGraphicFramePr>
            <p:cNvPr id="102738" name="Object 3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597170"/>
                </p:ext>
              </p:extLst>
            </p:nvPr>
          </p:nvGraphicFramePr>
          <p:xfrm>
            <a:off x="1182225" y="5040366"/>
            <a:ext cx="6540908" cy="944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867" name="Equation" r:id="rId5" imgW="3377880" imgH="482400" progId="Equation.DSMT4">
                    <p:embed/>
                  </p:oleObj>
                </mc:Choice>
                <mc:Fallback>
                  <p:oleObj name="Equation" r:id="rId5" imgW="337788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2225" y="5040366"/>
                          <a:ext cx="6540908" cy="94449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86600" y="6400800"/>
            <a:ext cx="1905000" cy="381000"/>
          </a:xfrm>
        </p:spPr>
        <p:txBody>
          <a:bodyPr/>
          <a:lstStyle/>
          <a:p>
            <a:fld id="{46634087-675A-4EEC-9C5D-C84AD60AF29C}" type="slidenum">
              <a:rPr lang="en-US" altLang="en-US" smtClean="0"/>
              <a:pPr/>
              <a:t>39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2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77A01-B238-4690-B7B6-0954E70D51B7}" type="slidenum">
              <a:rPr lang="en-US" altLang="en-US"/>
              <a:pPr/>
              <a:t>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 dirty="0"/>
              <a:t>Graphical Representation</a:t>
            </a:r>
          </a:p>
        </p:txBody>
      </p:sp>
      <p:sp>
        <p:nvSpPr>
          <p:cNvPr id="563203" name="Line 3"/>
          <p:cNvSpPr>
            <a:spLocks noChangeShapeType="1"/>
          </p:cNvSpPr>
          <p:nvPr/>
        </p:nvSpPr>
        <p:spPr bwMode="auto">
          <a:xfrm>
            <a:off x="2043113" y="2108200"/>
            <a:ext cx="0" cy="3263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04" name="Line 4"/>
          <p:cNvSpPr>
            <a:spLocks noChangeShapeType="1"/>
          </p:cNvSpPr>
          <p:nvPr/>
        </p:nvSpPr>
        <p:spPr bwMode="auto">
          <a:xfrm>
            <a:off x="2049463" y="5378450"/>
            <a:ext cx="5778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05" name="Rectangle 5"/>
          <p:cNvSpPr>
            <a:spLocks noChangeArrowheads="1"/>
          </p:cNvSpPr>
          <p:nvPr/>
        </p:nvSpPr>
        <p:spPr bwMode="auto">
          <a:xfrm>
            <a:off x="7820025" y="5668963"/>
            <a:ext cx="123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en-US" sz="2400" b="1"/>
              <a:t>Time (t)</a:t>
            </a:r>
          </a:p>
        </p:txBody>
      </p:sp>
      <p:sp>
        <p:nvSpPr>
          <p:cNvPr id="563206" name="Rectangle 6"/>
          <p:cNvSpPr>
            <a:spLocks noChangeArrowheads="1"/>
          </p:cNvSpPr>
          <p:nvPr/>
        </p:nvSpPr>
        <p:spPr bwMode="auto">
          <a:xfrm rot="16200000">
            <a:off x="130176" y="3005137"/>
            <a:ext cx="21717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en-US" sz="2400" b="1"/>
              <a:t>Inventory (I(t))</a:t>
            </a:r>
          </a:p>
        </p:txBody>
      </p:sp>
      <p:sp>
        <p:nvSpPr>
          <p:cNvPr id="563207" name="Text Box 7"/>
          <p:cNvSpPr txBox="1">
            <a:spLocks noChangeArrowheads="1"/>
          </p:cNvSpPr>
          <p:nvPr/>
        </p:nvSpPr>
        <p:spPr bwMode="auto">
          <a:xfrm>
            <a:off x="3795713" y="2101850"/>
            <a:ext cx="4219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Assume Constant Demand</a:t>
            </a:r>
          </a:p>
        </p:txBody>
      </p:sp>
      <p:sp>
        <p:nvSpPr>
          <p:cNvPr id="563208" name="Line 8"/>
          <p:cNvSpPr>
            <a:spLocks noChangeShapeType="1"/>
          </p:cNvSpPr>
          <p:nvPr/>
        </p:nvSpPr>
        <p:spPr bwMode="auto">
          <a:xfrm>
            <a:off x="2043113" y="3397250"/>
            <a:ext cx="1524000" cy="1981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09" name="Line 9"/>
          <p:cNvSpPr>
            <a:spLocks noChangeShapeType="1"/>
          </p:cNvSpPr>
          <p:nvPr/>
        </p:nvSpPr>
        <p:spPr bwMode="auto">
          <a:xfrm flipV="1">
            <a:off x="3567113" y="3397250"/>
            <a:ext cx="0" cy="1981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210" name="Group 10"/>
          <p:cNvGrpSpPr>
            <a:grpSpLocks/>
          </p:cNvGrpSpPr>
          <p:nvPr/>
        </p:nvGrpSpPr>
        <p:grpSpPr bwMode="auto">
          <a:xfrm>
            <a:off x="3567113" y="3397250"/>
            <a:ext cx="1524000" cy="1981200"/>
            <a:chOff x="1008" y="2160"/>
            <a:chExt cx="960" cy="1248"/>
          </a:xfrm>
        </p:grpSpPr>
        <p:sp>
          <p:nvSpPr>
            <p:cNvPr id="563211" name="Line 11"/>
            <p:cNvSpPr>
              <a:spLocks noChangeShapeType="1"/>
            </p:cNvSpPr>
            <p:nvPr/>
          </p:nvSpPr>
          <p:spPr bwMode="auto">
            <a:xfrm>
              <a:off x="1008" y="2160"/>
              <a:ext cx="960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212" name="Line 12"/>
            <p:cNvSpPr>
              <a:spLocks noChangeShapeType="1"/>
            </p:cNvSpPr>
            <p:nvPr/>
          </p:nvSpPr>
          <p:spPr bwMode="auto">
            <a:xfrm flipV="1">
              <a:off x="1968" y="2160"/>
              <a:ext cx="0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13" name="Group 13"/>
          <p:cNvGrpSpPr>
            <a:grpSpLocks/>
          </p:cNvGrpSpPr>
          <p:nvPr/>
        </p:nvGrpSpPr>
        <p:grpSpPr bwMode="auto">
          <a:xfrm>
            <a:off x="5091113" y="3397250"/>
            <a:ext cx="1524000" cy="1981200"/>
            <a:chOff x="1008" y="2160"/>
            <a:chExt cx="960" cy="1248"/>
          </a:xfrm>
        </p:grpSpPr>
        <p:sp>
          <p:nvSpPr>
            <p:cNvPr id="563214" name="Line 14"/>
            <p:cNvSpPr>
              <a:spLocks noChangeShapeType="1"/>
            </p:cNvSpPr>
            <p:nvPr/>
          </p:nvSpPr>
          <p:spPr bwMode="auto">
            <a:xfrm>
              <a:off x="1008" y="2160"/>
              <a:ext cx="960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215" name="Line 15"/>
            <p:cNvSpPr>
              <a:spLocks noChangeShapeType="1"/>
            </p:cNvSpPr>
            <p:nvPr/>
          </p:nvSpPr>
          <p:spPr bwMode="auto">
            <a:xfrm flipV="1">
              <a:off x="1968" y="2160"/>
              <a:ext cx="0" cy="12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216" name="Text Box 16"/>
          <p:cNvSpPr txBox="1">
            <a:spLocks noChangeArrowheads="1"/>
          </p:cNvSpPr>
          <p:nvPr/>
        </p:nvSpPr>
        <p:spPr bwMode="auto">
          <a:xfrm>
            <a:off x="2652713" y="5454650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T</a:t>
            </a:r>
          </a:p>
        </p:txBody>
      </p:sp>
      <p:sp>
        <p:nvSpPr>
          <p:cNvPr id="563217" name="Text Box 17"/>
          <p:cNvSpPr txBox="1">
            <a:spLocks noChangeArrowheads="1"/>
          </p:cNvSpPr>
          <p:nvPr/>
        </p:nvSpPr>
        <p:spPr bwMode="auto">
          <a:xfrm>
            <a:off x="1585913" y="4006850"/>
            <a:ext cx="46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Q</a:t>
            </a:r>
          </a:p>
        </p:txBody>
      </p:sp>
      <p:sp>
        <p:nvSpPr>
          <p:cNvPr id="563218" name="Line 18"/>
          <p:cNvSpPr>
            <a:spLocks noChangeShapeType="1"/>
          </p:cNvSpPr>
          <p:nvPr/>
        </p:nvSpPr>
        <p:spPr bwMode="auto">
          <a:xfrm>
            <a:off x="3033713" y="575945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19" name="Line 19"/>
          <p:cNvSpPr>
            <a:spLocks noChangeShapeType="1"/>
          </p:cNvSpPr>
          <p:nvPr/>
        </p:nvSpPr>
        <p:spPr bwMode="auto">
          <a:xfrm flipH="1">
            <a:off x="2119313" y="575945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20" name="Line 20"/>
          <p:cNvSpPr>
            <a:spLocks noChangeShapeType="1"/>
          </p:cNvSpPr>
          <p:nvPr/>
        </p:nvSpPr>
        <p:spPr bwMode="auto">
          <a:xfrm flipV="1">
            <a:off x="1814513" y="3397250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21" name="Line 21"/>
          <p:cNvSpPr>
            <a:spLocks noChangeShapeType="1"/>
          </p:cNvSpPr>
          <p:nvPr/>
        </p:nvSpPr>
        <p:spPr bwMode="auto">
          <a:xfrm>
            <a:off x="1814513" y="4540250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22" name="Text Box 22"/>
          <p:cNvSpPr txBox="1">
            <a:spLocks noChangeArrowheads="1"/>
          </p:cNvSpPr>
          <p:nvPr/>
        </p:nvSpPr>
        <p:spPr bwMode="auto">
          <a:xfrm>
            <a:off x="1357313" y="5835650"/>
            <a:ext cx="3381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Time between orders</a:t>
            </a:r>
          </a:p>
        </p:txBody>
      </p:sp>
      <p:sp>
        <p:nvSpPr>
          <p:cNvPr id="563223" name="Text Box 23"/>
          <p:cNvSpPr txBox="1">
            <a:spLocks noChangeArrowheads="1"/>
          </p:cNvSpPr>
          <p:nvPr/>
        </p:nvSpPr>
        <p:spPr bwMode="auto">
          <a:xfrm>
            <a:off x="2484438" y="2919413"/>
            <a:ext cx="1165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/>
              <a:t>slope = -D</a:t>
            </a:r>
          </a:p>
        </p:txBody>
      </p:sp>
      <p:sp>
        <p:nvSpPr>
          <p:cNvPr id="563224" name="Line 24"/>
          <p:cNvSpPr>
            <a:spLocks noChangeShapeType="1"/>
          </p:cNvSpPr>
          <p:nvPr/>
        </p:nvSpPr>
        <p:spPr bwMode="auto">
          <a:xfrm flipH="1">
            <a:off x="2728913" y="3244850"/>
            <a:ext cx="228600" cy="838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25" name="Line 25"/>
          <p:cNvSpPr>
            <a:spLocks noChangeShapeType="1"/>
          </p:cNvSpPr>
          <p:nvPr/>
        </p:nvSpPr>
        <p:spPr bwMode="auto">
          <a:xfrm>
            <a:off x="5167313" y="4387850"/>
            <a:ext cx="152400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26" name="Text Box 26"/>
          <p:cNvSpPr txBox="1">
            <a:spLocks noChangeArrowheads="1"/>
          </p:cNvSpPr>
          <p:nvPr/>
        </p:nvSpPr>
        <p:spPr bwMode="auto">
          <a:xfrm>
            <a:off x="6081713" y="6064250"/>
            <a:ext cx="13192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b="1"/>
              <a:t>Instantaneous</a:t>
            </a:r>
          </a:p>
          <a:p>
            <a:r>
              <a:rPr lang="en-US" altLang="en-US" sz="1400" b="1"/>
              <a:t>Replenishment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81000"/>
            <a:ext cx="55626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Ordered and Delivered Jointly – Frequency Varies by Order</a:t>
            </a:r>
          </a:p>
        </p:txBody>
      </p:sp>
      <p:sp>
        <p:nvSpPr>
          <p:cNvPr id="104239" name="Content Placeholder 2"/>
          <p:cNvSpPr>
            <a:spLocks noGrp="1"/>
          </p:cNvSpPr>
          <p:nvPr>
            <p:ph idx="1"/>
          </p:nvPr>
        </p:nvSpPr>
        <p:spPr>
          <a:xfrm>
            <a:off x="609600" y="1854200"/>
            <a:ext cx="2819400" cy="711200"/>
          </a:xfrm>
          <a:ln>
            <a:solidFill>
              <a:schemeClr val="accent6"/>
            </a:solidFill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Applying Step 4</a:t>
            </a:r>
          </a:p>
        </p:txBody>
      </p:sp>
      <p:graphicFrame>
        <p:nvGraphicFramePr>
          <p:cNvPr id="4" name="Object 809"/>
          <p:cNvGraphicFramePr>
            <a:graphicFrameLocks noChangeAspect="1"/>
          </p:cNvGraphicFramePr>
          <p:nvPr/>
        </p:nvGraphicFramePr>
        <p:xfrm>
          <a:off x="3956050" y="2638425"/>
          <a:ext cx="1231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76" name="Equation" r:id="rId3" imgW="1215720" imgH="283320" progId="Equation.DSMT4">
                  <p:embed/>
                </p:oleObj>
              </mc:Choice>
              <mc:Fallback>
                <p:oleObj name="Equation" r:id="rId3" imgW="1215720" imgH="283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6050" y="2638425"/>
                        <a:ext cx="123190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09600" y="3119438"/>
            <a:ext cx="7499350" cy="1755775"/>
            <a:chOff x="609600" y="3119122"/>
            <a:chExt cx="7499350" cy="1756409"/>
          </a:xfrm>
        </p:grpSpPr>
        <p:sp>
          <p:nvSpPr>
            <p:cNvPr id="104245" name="Content Placeholder 2"/>
            <p:cNvSpPr txBox="1">
              <a:spLocks/>
            </p:cNvSpPr>
            <p:nvPr/>
          </p:nvSpPr>
          <p:spPr bwMode="auto">
            <a:xfrm>
              <a:off x="609600" y="3119122"/>
              <a:ext cx="2819400" cy="711200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600"/>
                </a:spcAft>
                <a:buSzPct val="150000"/>
              </a:pPr>
              <a:r>
                <a:rPr lang="en-US" sz="2800" dirty="0">
                  <a:latin typeface="+mn-lt"/>
                </a:rPr>
                <a:t>Applying Step 5</a:t>
              </a:r>
            </a:p>
          </p:txBody>
        </p:sp>
        <p:grpSp>
          <p:nvGrpSpPr>
            <p:cNvPr id="104246" name="Group 5"/>
            <p:cNvGrpSpPr>
              <a:grpSpLocks/>
            </p:cNvGrpSpPr>
            <p:nvPr/>
          </p:nvGrpSpPr>
          <p:grpSpPr bwMode="auto">
            <a:xfrm>
              <a:off x="1612900" y="3903982"/>
              <a:ext cx="6496050" cy="971549"/>
              <a:chOff x="1612900" y="4025901"/>
              <a:chExt cx="6496050" cy="971549"/>
            </a:xfrm>
          </p:grpSpPr>
          <p:graphicFrame>
            <p:nvGraphicFramePr>
              <p:cNvPr id="104234" name="Object 810"/>
              <p:cNvGraphicFramePr>
                <a:graphicFrameLocks noChangeAspect="1"/>
              </p:cNvGraphicFramePr>
              <p:nvPr/>
            </p:nvGraphicFramePr>
            <p:xfrm>
              <a:off x="1612900" y="4025901"/>
              <a:ext cx="18542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077" name="Equation" r:id="rId5" imgW="1846800" imgH="429480" progId="Equation.DSMT4">
                      <p:embed/>
                    </p:oleObj>
                  </mc:Choice>
                  <mc:Fallback>
                    <p:oleObj name="Equation" r:id="rId5" imgW="1846800" imgH="429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2900" y="4025901"/>
                            <a:ext cx="1854200" cy="44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235" name="Object 811"/>
              <p:cNvGraphicFramePr>
                <a:graphicFrameLocks noChangeAspect="1"/>
              </p:cNvGraphicFramePr>
              <p:nvPr/>
            </p:nvGraphicFramePr>
            <p:xfrm>
              <a:off x="4921250" y="4025901"/>
              <a:ext cx="31877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078" name="Equation" r:id="rId7" imgW="3172320" imgH="429480" progId="Equation.DSMT4">
                      <p:embed/>
                    </p:oleObj>
                  </mc:Choice>
                  <mc:Fallback>
                    <p:oleObj name="Equation" r:id="rId7" imgW="3172320" imgH="429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1250" y="4025901"/>
                            <a:ext cx="3187700" cy="44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236" name="Object 812"/>
              <p:cNvGraphicFramePr>
                <a:graphicFrameLocks noChangeAspect="1"/>
              </p:cNvGraphicFramePr>
              <p:nvPr/>
            </p:nvGraphicFramePr>
            <p:xfrm>
              <a:off x="3041650" y="4552950"/>
              <a:ext cx="31750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079" name="Equation" r:id="rId9" imgW="3163320" imgH="429480" progId="Equation.DSMT4">
                      <p:embed/>
                    </p:oleObj>
                  </mc:Choice>
                  <mc:Fallback>
                    <p:oleObj name="Equation" r:id="rId9" imgW="3163320" imgH="429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1650" y="4552950"/>
                            <a:ext cx="3175000" cy="44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52400" y="5064122"/>
            <a:ext cx="8356600" cy="975092"/>
            <a:chOff x="152400" y="5063491"/>
            <a:chExt cx="8356600" cy="965713"/>
          </a:xfrm>
        </p:grpSpPr>
        <p:sp>
          <p:nvSpPr>
            <p:cNvPr id="104242" name="Content Placeholder 2"/>
            <p:cNvSpPr txBox="1">
              <a:spLocks/>
            </p:cNvSpPr>
            <p:nvPr/>
          </p:nvSpPr>
          <p:spPr bwMode="auto">
            <a:xfrm>
              <a:off x="609600" y="5063491"/>
              <a:ext cx="7899400" cy="596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600"/>
                </a:spcAft>
                <a:buSzPct val="150000"/>
                <a:buFont typeface="Arial" charset="0"/>
                <a:buNone/>
                <a:tabLst>
                  <a:tab pos="7708900" algn="r"/>
                </a:tabLst>
              </a:pPr>
              <a:r>
                <a:rPr lang="en-US" sz="2400" dirty="0">
                  <a:latin typeface="+mn-lt"/>
                </a:rPr>
                <a:t>Annual order cost	Total annual cost</a:t>
              </a:r>
            </a:p>
          </p:txBody>
        </p:sp>
        <p:grpSp>
          <p:nvGrpSpPr>
            <p:cNvPr id="104243" name="Group 12"/>
            <p:cNvGrpSpPr>
              <a:grpSpLocks/>
            </p:cNvGrpSpPr>
            <p:nvPr/>
          </p:nvGrpSpPr>
          <p:grpSpPr bwMode="auto">
            <a:xfrm>
              <a:off x="152400" y="5552488"/>
              <a:ext cx="7793627" cy="476716"/>
              <a:chOff x="152400" y="5552488"/>
              <a:chExt cx="7793627" cy="476716"/>
            </a:xfrm>
          </p:grpSpPr>
          <p:graphicFrame>
            <p:nvGraphicFramePr>
              <p:cNvPr id="104237" name="Object 8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7969085"/>
                  </p:ext>
                </p:extLst>
              </p:nvPr>
            </p:nvGraphicFramePr>
            <p:xfrm>
              <a:off x="152400" y="5552488"/>
              <a:ext cx="46355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080" name="Equation" r:id="rId11" imgW="4626000" imgH="429480" progId="Equation.DSMT4">
                      <p:embed/>
                    </p:oleObj>
                  </mc:Choice>
                  <mc:Fallback>
                    <p:oleObj name="Equation" r:id="rId11" imgW="4626000" imgH="4294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5552488"/>
                            <a:ext cx="4635500" cy="4445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244" name="TextBox 11"/>
              <p:cNvSpPr txBox="1">
                <a:spLocks noChangeArrowheads="1"/>
              </p:cNvSpPr>
              <p:nvPr/>
            </p:nvSpPr>
            <p:spPr bwMode="auto">
              <a:xfrm>
                <a:off x="6379573" y="5567277"/>
                <a:ext cx="1566454" cy="461927"/>
              </a:xfrm>
              <a:prstGeom prst="rect">
                <a:avLst/>
              </a:prstGeom>
              <a:solidFill>
                <a:srgbClr val="FFFF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schemeClr val="tx2"/>
                    </a:solidFill>
                    <a:latin typeface="+mn-lt"/>
                  </a:rPr>
                  <a:t>$130,767</a:t>
                </a: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40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17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561845"/>
              </p:ext>
            </p:extLst>
          </p:nvPr>
        </p:nvGraphicFramePr>
        <p:xfrm>
          <a:off x="5943600" y="2286000"/>
          <a:ext cx="3001860" cy="10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81" name="Equation" r:id="rId13" imgW="1790640" imgH="634680" progId="Equation.DSMT4">
                  <p:embed/>
                </p:oleObj>
              </mc:Choice>
              <mc:Fallback>
                <p:oleObj name="Equation" r:id="rId13" imgW="179064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86000"/>
                        <a:ext cx="3001860" cy="106679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6295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81000"/>
            <a:ext cx="5715000" cy="6858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Ordered and Delivered Jointly – Frequency Varies by Order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98500" y="2222500"/>
          <a:ext cx="76962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Heavypro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Demand per year 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12,000</a:t>
                      </a:r>
                      <a:endParaRPr lang="en-US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1,200</a:t>
                      </a:r>
                      <a:endParaRPr lang="en-US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en-US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frequency 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∗)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11.47/year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5.74/year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2.29/year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Optimal order size (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∗)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Cycle inventory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Annual holding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$52,307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$10,461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$2,615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 flow time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2.27 weeks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4.53 weeks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11.35 weeks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292975" y="5048250"/>
            <a:ext cx="10096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Table 11-3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41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041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DF9A6-BDC9-42BF-A3FF-1BA2D87EA151}" type="slidenum">
              <a:rPr lang="en-US" altLang="en-US"/>
              <a:pPr/>
              <a:t>42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Lessons from Aggregation</a:t>
            </a:r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9538"/>
            <a:ext cx="7727950" cy="5249862"/>
          </a:xfrm>
        </p:spPr>
        <p:txBody>
          <a:bodyPr/>
          <a:lstStyle/>
          <a:p>
            <a:r>
              <a:rPr lang="en-US" altLang="en-US"/>
              <a:t>Aggregation allows firm to lower lot size without increasing cost</a:t>
            </a:r>
          </a:p>
          <a:p>
            <a:endParaRPr lang="en-US" altLang="en-US"/>
          </a:p>
          <a:p>
            <a:r>
              <a:rPr lang="en-US" altLang="en-US" i="1" u="sng"/>
              <a:t>Complete aggregation</a:t>
            </a:r>
            <a:r>
              <a:rPr lang="en-US" altLang="en-US"/>
              <a:t> is effective if product specific fixed cost is a small fraction of joint fixed cost</a:t>
            </a:r>
          </a:p>
          <a:p>
            <a:endParaRPr lang="en-US" altLang="en-US" i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i="1" u="sng"/>
              <a:t>Tailored aggregation</a:t>
            </a:r>
            <a:r>
              <a:rPr lang="en-US" altLang="en-US"/>
              <a:t> is effective if product specific fixed cost is a large fraction of joint fixed cost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Aggregation with Capacity Constraint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1828800"/>
            <a:ext cx="7848600" cy="41148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sz="3500" dirty="0"/>
              <a:t>W.W. Grainger example</a:t>
            </a:r>
          </a:p>
          <a:p>
            <a:pPr marL="0" indent="0"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dirty="0"/>
              <a:t>	</a:t>
            </a:r>
            <a:r>
              <a:rPr lang="en-US" sz="3000" dirty="0"/>
              <a:t>Demand per product, </a:t>
            </a:r>
            <a:r>
              <a:rPr lang="en-US" sz="3000" i="1" dirty="0">
                <a:latin typeface="Times New Roman"/>
                <a:cs typeface="Times New Roman"/>
              </a:rPr>
              <a:t>D</a:t>
            </a:r>
            <a:r>
              <a:rPr lang="en-US" sz="3000" i="1" baseline="-25000" dirty="0">
                <a:latin typeface="Times New Roman"/>
                <a:cs typeface="Times New Roman"/>
              </a:rPr>
              <a:t>i</a:t>
            </a:r>
            <a:r>
              <a:rPr lang="en-US" sz="3000" i="1" dirty="0"/>
              <a:t> =</a:t>
            </a:r>
            <a:r>
              <a:rPr lang="en-US" sz="3000" dirty="0"/>
              <a:t> 10,000</a:t>
            </a:r>
          </a:p>
          <a:p>
            <a:pPr marL="0" indent="0"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3000" dirty="0"/>
              <a:t>	Holding cost, </a:t>
            </a:r>
            <a:r>
              <a:rPr lang="en-US" sz="3000" i="1" dirty="0">
                <a:latin typeface="Times New Roman"/>
                <a:cs typeface="Times New Roman"/>
              </a:rPr>
              <a:t>h</a:t>
            </a:r>
            <a:r>
              <a:rPr lang="en-US" sz="3000" i="1" dirty="0"/>
              <a:t> =</a:t>
            </a:r>
            <a:r>
              <a:rPr lang="en-US" sz="3000" dirty="0"/>
              <a:t> 0.2 </a:t>
            </a:r>
          </a:p>
          <a:p>
            <a:pPr marL="0" indent="0"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3000" dirty="0"/>
              <a:t>	Unit cost per product, </a:t>
            </a:r>
            <a:r>
              <a:rPr lang="en-US" sz="3000" i="1" dirty="0" err="1">
                <a:latin typeface="Times New Roman"/>
                <a:cs typeface="Times New Roman"/>
              </a:rPr>
              <a:t>C</a:t>
            </a:r>
            <a:r>
              <a:rPr lang="en-US" sz="3000" i="1" baseline="-25000" dirty="0" err="1">
                <a:latin typeface="Times New Roman"/>
                <a:cs typeface="Times New Roman"/>
              </a:rPr>
              <a:t>i</a:t>
            </a:r>
            <a:r>
              <a:rPr lang="en-US" sz="3000" i="1" dirty="0"/>
              <a:t> =</a:t>
            </a:r>
            <a:r>
              <a:rPr lang="en-US" sz="3000" dirty="0"/>
              <a:t> $50 </a:t>
            </a:r>
          </a:p>
          <a:p>
            <a:pPr marL="0" indent="0"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3000" dirty="0"/>
              <a:t>	Common order cost, </a:t>
            </a:r>
            <a:r>
              <a:rPr lang="en-US" sz="3000" i="1" dirty="0">
                <a:latin typeface="Times New Roman"/>
                <a:cs typeface="Times New Roman"/>
              </a:rPr>
              <a:t>S</a:t>
            </a:r>
            <a:r>
              <a:rPr lang="en-US" sz="3000" i="1" dirty="0"/>
              <a:t> =</a:t>
            </a:r>
            <a:r>
              <a:rPr lang="en-US" sz="3000" dirty="0"/>
              <a:t> $500 </a:t>
            </a:r>
          </a:p>
          <a:p>
            <a:pPr marL="0" indent="0" eaLnBrk="1" fontAlgn="auto" hangingPunct="1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3000" dirty="0"/>
              <a:t>	Supplier-specific order cost, </a:t>
            </a:r>
            <a:r>
              <a:rPr lang="en-US" sz="3000" i="1" dirty="0" err="1">
                <a:latin typeface="Times New Roman"/>
                <a:cs typeface="Times New Roman"/>
              </a:rPr>
              <a:t>s</a:t>
            </a:r>
            <a:r>
              <a:rPr lang="en-US" sz="3000" i="1" baseline="-25000" dirty="0" err="1">
                <a:latin typeface="Times New Roman"/>
                <a:cs typeface="Times New Roman"/>
              </a:rPr>
              <a:t>i</a:t>
            </a:r>
            <a:r>
              <a:rPr lang="en-US" sz="3000" i="1" dirty="0"/>
              <a:t> =</a:t>
            </a:r>
            <a:r>
              <a:rPr lang="en-US" sz="3000" dirty="0"/>
              <a:t> $100</a:t>
            </a:r>
            <a:endParaRPr lang="en-US" sz="3000" dirty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>
                <a:solidFill>
                  <a:srgbClr val="000000"/>
                </a:solidFill>
              </a:rPr>
              <a:pPr/>
              <a:t>43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1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Aggregation with Capacity Constraint</a:t>
            </a:r>
          </a:p>
        </p:txBody>
      </p:sp>
      <p:graphicFrame>
        <p:nvGraphicFramePr>
          <p:cNvPr id="3" name="Object 729"/>
          <p:cNvGraphicFramePr>
            <a:graphicFrameLocks noChangeAspect="1"/>
          </p:cNvGraphicFramePr>
          <p:nvPr/>
        </p:nvGraphicFramePr>
        <p:xfrm>
          <a:off x="1987550" y="2012950"/>
          <a:ext cx="5168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74" name="Equation" r:id="rId4" imgW="5156280" imgH="429480" progId="Equation.DSMT4">
                  <p:embed/>
                </p:oleObj>
              </mc:Choice>
              <mc:Fallback>
                <p:oleObj name="Equation" r:id="rId4" imgW="5156280" imgH="42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2012950"/>
                        <a:ext cx="51689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30"/>
          <p:cNvGraphicFramePr>
            <a:graphicFrameLocks noChangeAspect="1"/>
          </p:cNvGraphicFramePr>
          <p:nvPr/>
        </p:nvGraphicFramePr>
        <p:xfrm>
          <a:off x="1371600" y="2713038"/>
          <a:ext cx="64008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75" name="Equation" r:id="rId6" imgW="6390720" imgH="1032840" progId="Equation.DSMT4">
                  <p:embed/>
                </p:oleObj>
              </mc:Choice>
              <mc:Fallback>
                <p:oleObj name="Equation" r:id="rId6" imgW="6390720" imgH="103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713038"/>
                        <a:ext cx="6400800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31"/>
          <p:cNvGraphicFramePr>
            <a:graphicFrameLocks noChangeAspect="1"/>
          </p:cNvGraphicFramePr>
          <p:nvPr/>
        </p:nvGraphicFramePr>
        <p:xfrm>
          <a:off x="1841500" y="4011613"/>
          <a:ext cx="54610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76" name="Equation" r:id="rId8" imgW="5448960" imgH="758520" progId="Equation.DSMT4">
                  <p:embed/>
                </p:oleObj>
              </mc:Choice>
              <mc:Fallback>
                <p:oleObj name="Equation" r:id="rId8" imgW="5448960" imgH="75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4011613"/>
                        <a:ext cx="54610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231900" y="5041900"/>
            <a:ext cx="6692900" cy="842963"/>
            <a:chOff x="12700" y="4826000"/>
            <a:chExt cx="6692900" cy="843697"/>
          </a:xfrm>
        </p:grpSpPr>
        <p:graphicFrame>
          <p:nvGraphicFramePr>
            <p:cNvPr id="94940" name="Object 732"/>
            <p:cNvGraphicFramePr>
              <a:graphicFrameLocks noChangeAspect="1"/>
            </p:cNvGraphicFramePr>
            <p:nvPr/>
          </p:nvGraphicFramePr>
          <p:xfrm>
            <a:off x="2438400" y="4826000"/>
            <a:ext cx="42672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2477" name="Equation" r:id="rId10" imgW="4251240" imgH="776880" progId="Equation.DSMT4">
                    <p:embed/>
                  </p:oleObj>
                </mc:Choice>
                <mc:Fallback>
                  <p:oleObj name="Equation" r:id="rId10" imgW="4251240" imgH="776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826000"/>
                          <a:ext cx="4267200" cy="78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943" name="TextBox 6"/>
            <p:cNvSpPr txBox="1">
              <a:spLocks noChangeArrowheads="1"/>
            </p:cNvSpPr>
            <p:nvPr/>
          </p:nvSpPr>
          <p:spPr bwMode="auto">
            <a:xfrm>
              <a:off x="12700" y="4838700"/>
              <a:ext cx="25527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Annual holding cost per supplier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>
                <a:solidFill>
                  <a:srgbClr val="000000"/>
                </a:solidFill>
              </a:rPr>
              <a:pPr/>
              <a:t>44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12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Aggregation with Capacity Constraint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305800" cy="4114800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dirty="0"/>
              <a:t>Total required capacity per truck = 4 x 671 = 2,684 units</a:t>
            </a:r>
          </a:p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b="1" dirty="0"/>
              <a:t>Truck capacity = </a:t>
            </a:r>
            <a:r>
              <a:rPr lang="en-US" sz="2400" b="1" i="1" dirty="0">
                <a:solidFill>
                  <a:schemeClr val="tx2"/>
                </a:solidFill>
              </a:rPr>
              <a:t>2,500 units </a:t>
            </a:r>
          </a:p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dirty="0"/>
              <a:t>Order quantity from each supplier = 2,500/4 = 625</a:t>
            </a:r>
          </a:p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dirty="0"/>
              <a:t>Order frequency increased to 10,000/625 = 16</a:t>
            </a:r>
          </a:p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dirty="0"/>
              <a:t>Annual order cost per supplier increases to $3,600</a:t>
            </a:r>
          </a:p>
          <a:p>
            <a:pPr marL="0" indent="0" eaLnBrk="1" hangingPunct="1">
              <a:lnSpc>
                <a:spcPct val="140000"/>
              </a:lnSpc>
              <a:buFont typeface="Arial" charset="0"/>
              <a:buNone/>
            </a:pPr>
            <a:r>
              <a:rPr lang="en-US" sz="2400" dirty="0"/>
              <a:t>Annual holding cost per supplier decreases to $3,125.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>
                <a:solidFill>
                  <a:srgbClr val="000000"/>
                </a:solidFill>
              </a:rPr>
              <a:pPr/>
              <a:t>45</a:t>
            </a:fld>
            <a:endParaRPr lang="en-US" alt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574520"/>
              </p:ext>
            </p:extLst>
          </p:nvPr>
        </p:nvGraphicFramePr>
        <p:xfrm>
          <a:off x="2286000" y="5257800"/>
          <a:ext cx="4397189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59" name="Equation" r:id="rId4" imgW="2768400" imgH="863280" progId="Equation.DSMT4">
                  <p:embed/>
                </p:oleObj>
              </mc:Choice>
              <mc:Fallback>
                <p:oleObj name="Equation" r:id="rId4" imgW="27684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5257800"/>
                        <a:ext cx="4397189" cy="1371600"/>
                      </a:xfrm>
                      <a:prstGeom prst="rect">
                        <a:avLst/>
                      </a:prstGeom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1755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Economies of Scale to</a:t>
            </a:r>
            <a:br>
              <a:rPr lang="en-US" dirty="0"/>
            </a:br>
            <a:r>
              <a:rPr lang="en-US" dirty="0"/>
              <a:t>Exploit Quantity Discounts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52578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i="1" dirty="0"/>
              <a:t>Lot size-based discount </a:t>
            </a:r>
            <a:r>
              <a:rPr lang="en-US" i="1" dirty="0"/>
              <a:t>– </a:t>
            </a:r>
            <a:r>
              <a:rPr lang="en-US" dirty="0"/>
              <a:t>discounts based on quantity ordered in a single lot</a:t>
            </a:r>
          </a:p>
          <a:p>
            <a:pPr eaLnBrk="1" hangingPunct="1"/>
            <a:r>
              <a:rPr lang="en-US" b="1" i="1" dirty="0"/>
              <a:t>Volume based discount</a:t>
            </a:r>
            <a:r>
              <a:rPr lang="en-US" b="1" dirty="0"/>
              <a:t> </a:t>
            </a:r>
            <a:r>
              <a:rPr lang="en-US" dirty="0"/>
              <a:t>–</a:t>
            </a:r>
            <a:r>
              <a:rPr lang="en-US" i="1" dirty="0"/>
              <a:t> </a:t>
            </a:r>
            <a:r>
              <a:rPr lang="en-US" dirty="0"/>
              <a:t>discount is based on total quantity purchased over a given period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Two common schemes</a:t>
            </a:r>
          </a:p>
          <a:p>
            <a:pPr lvl="1" eaLnBrk="1" hangingPunct="1"/>
            <a:r>
              <a:rPr lang="en-US" dirty="0"/>
              <a:t>All-unit quantity discounts</a:t>
            </a:r>
          </a:p>
          <a:p>
            <a:pPr lvl="1" eaLnBrk="1" hangingPunct="1"/>
            <a:r>
              <a:rPr lang="en-US" dirty="0"/>
              <a:t>Marginal unit quantity discount (multi-block tariffs)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Why quantity discounts?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Coordination in the supply chain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Price discrimination to maximize supplier profits</a:t>
            </a:r>
          </a:p>
          <a:p>
            <a:pPr eaLnBrk="1" hangingPunct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46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84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Quantity Discounts?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54102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+mj-lt"/>
              </a:rPr>
              <a:t>Quantity discounts can increase the supply chain surplus for the following two main reasons</a:t>
            </a:r>
          </a:p>
          <a:p>
            <a:pPr marL="914400" lvl="1" indent="-514350" eaLnBrk="1" hangingPunct="1">
              <a:buFont typeface="Arial" charset="0"/>
              <a:buAutoNum type="arabicPeriod"/>
            </a:pPr>
            <a:r>
              <a:rPr lang="en-US" dirty="0">
                <a:latin typeface="+mj-lt"/>
              </a:rPr>
              <a:t>Improved coordination to increase total supply chain profits</a:t>
            </a:r>
          </a:p>
          <a:p>
            <a:pPr marL="914400" lvl="1" indent="-514350" eaLnBrk="1" hangingPunct="1">
              <a:buFont typeface="Arial" charset="0"/>
              <a:buAutoNum type="arabicPeriod"/>
            </a:pPr>
            <a:r>
              <a:rPr lang="en-US" dirty="0">
                <a:latin typeface="+mj-lt"/>
              </a:rPr>
              <a:t>Extraction of surplus through price discrimination</a:t>
            </a:r>
          </a:p>
          <a:p>
            <a:r>
              <a:rPr lang="en-US" b="1" dirty="0">
                <a:solidFill>
                  <a:srgbClr val="800000"/>
                </a:solidFill>
                <a:latin typeface="+mj-lt"/>
              </a:rPr>
              <a:t>Price discrimination: </a:t>
            </a:r>
            <a:r>
              <a:rPr lang="en-US" dirty="0">
                <a:latin typeface="+mj-lt"/>
              </a:rPr>
              <a:t>firm charges different prices to different customers</a:t>
            </a:r>
          </a:p>
          <a:p>
            <a:pPr lvl="1"/>
            <a:r>
              <a:rPr lang="en-US" i="1" dirty="0">
                <a:latin typeface="+mj-lt"/>
              </a:rPr>
              <a:t>Quantity discounts are a form of price discrimination</a:t>
            </a:r>
          </a:p>
          <a:p>
            <a:r>
              <a:rPr lang="en-US" dirty="0">
                <a:latin typeface="+mj-lt"/>
              </a:rPr>
              <a:t>Suppose P&amp;G charges same price for Cascade to retailers and customers</a:t>
            </a:r>
          </a:p>
          <a:p>
            <a:pPr lvl="1"/>
            <a:r>
              <a:rPr lang="en-US" dirty="0">
                <a:latin typeface="+mj-lt"/>
              </a:rPr>
              <a:t>Customers are willing to pay higher price for the convenience of buying in small quantities</a:t>
            </a:r>
          </a:p>
          <a:p>
            <a:pPr lvl="1"/>
            <a:r>
              <a:rPr lang="en-US" dirty="0">
                <a:latin typeface="+mj-lt"/>
              </a:rPr>
              <a:t>High price =&gt; retailers won’t buy</a:t>
            </a:r>
          </a:p>
          <a:p>
            <a:pPr lvl="1"/>
            <a:r>
              <a:rPr lang="en-US" dirty="0">
                <a:latin typeface="+mj-lt"/>
              </a:rPr>
              <a:t>Low price =&gt; charging customers less than could have</a:t>
            </a:r>
          </a:p>
          <a:p>
            <a:r>
              <a:rPr lang="en-US" dirty="0">
                <a:latin typeface="+mj-lt"/>
              </a:rPr>
              <a:t>Quantity discounts can help extract this “surplus”  </a:t>
            </a:r>
          </a:p>
          <a:p>
            <a:pPr marL="514350" indent="-514350" eaLnBrk="1" hangingPunct="1"/>
            <a:endParaRPr lang="en-US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47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80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EC22B-2C54-4D5D-8505-E5782A3A6808}" type="slidenum">
              <a:rPr lang="en-US" altLang="en-US"/>
              <a:pPr/>
              <a:t>48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723900"/>
          </a:xfrm>
        </p:spPr>
        <p:txBody>
          <a:bodyPr/>
          <a:lstStyle/>
          <a:p>
            <a:r>
              <a:rPr lang="en-US" altLang="en-US"/>
              <a:t>All-Unit Quantity Discounts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91600" cy="5410200"/>
          </a:xfrm>
        </p:spPr>
        <p:txBody>
          <a:bodyPr/>
          <a:lstStyle/>
          <a:p>
            <a:r>
              <a:rPr lang="en-US" altLang="en-US" sz="2400" dirty="0"/>
              <a:t>Pricing schedule has specified quantity break points q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, q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</a:t>
            </a:r>
            <a:r>
              <a:rPr lang="en-US" altLang="en-US" sz="2400" dirty="0" err="1"/>
              <a:t>q</a:t>
            </a:r>
            <a:r>
              <a:rPr lang="en-US" altLang="en-US" sz="2400" baseline="-25000" dirty="0" err="1"/>
              <a:t>r</a:t>
            </a:r>
            <a:r>
              <a:rPr lang="en-US" altLang="en-US" sz="2400" dirty="0"/>
              <a:t>, where q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= 0</a:t>
            </a:r>
          </a:p>
          <a:p>
            <a:r>
              <a:rPr lang="en-US" altLang="en-US" sz="2400" dirty="0"/>
              <a:t>If an order is placed that is at least as large as q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but smaller than q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then each unit has an average unit cost of C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r>
              <a:rPr lang="en-US" altLang="en-US" sz="2400" dirty="0"/>
              <a:t>The unit cost generally decreases as the quantity increases, i.e., C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&gt;C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&gt;…&gt;C</a:t>
            </a:r>
            <a:r>
              <a:rPr lang="en-US" altLang="en-US" sz="2400" baseline="-25000" dirty="0"/>
              <a:t>r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The objective for the company (a retailer in our example) is to decide on a lot size that will minimize the sum of material, order, and holding costs</a:t>
            </a:r>
          </a:p>
        </p:txBody>
      </p:sp>
      <p:pic>
        <p:nvPicPr>
          <p:cNvPr id="21" name="Picture 5" descr="FG_11_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4220" y="4572000"/>
            <a:ext cx="3245425" cy="2202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Material Cost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5400" y="1752600"/>
            <a:ext cx="5334000" cy="4648200"/>
            <a:chOff x="1827852" y="2285842"/>
            <a:chExt cx="4262197" cy="3633998"/>
          </a:xfrm>
        </p:grpSpPr>
        <p:sp>
          <p:nvSpPr>
            <p:cNvPr id="39" name="Line 1026"/>
            <p:cNvSpPr>
              <a:spLocks noChangeShapeType="1"/>
            </p:cNvSpPr>
            <p:nvPr/>
          </p:nvSpPr>
          <p:spPr bwMode="auto">
            <a:xfrm>
              <a:off x="2990945" y="2728913"/>
              <a:ext cx="0" cy="2930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027"/>
            <p:cNvSpPr>
              <a:spLocks noChangeShapeType="1"/>
            </p:cNvSpPr>
            <p:nvPr/>
          </p:nvSpPr>
          <p:spPr bwMode="auto">
            <a:xfrm>
              <a:off x="2838545" y="5507038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1028"/>
            <p:cNvSpPr txBox="1">
              <a:spLocks noChangeArrowheads="1"/>
            </p:cNvSpPr>
            <p:nvPr/>
          </p:nvSpPr>
          <p:spPr bwMode="auto">
            <a:xfrm>
              <a:off x="1827852" y="2285842"/>
              <a:ext cx="230852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Total Material Cost</a:t>
              </a:r>
            </a:p>
          </p:txBody>
        </p:sp>
        <p:sp>
          <p:nvSpPr>
            <p:cNvPr id="42" name="Text Box 1029"/>
            <p:cNvSpPr txBox="1">
              <a:spLocks noChangeArrowheads="1"/>
            </p:cNvSpPr>
            <p:nvPr/>
          </p:nvSpPr>
          <p:spPr bwMode="auto">
            <a:xfrm>
              <a:off x="5634133" y="5274618"/>
              <a:ext cx="4559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 dirty="0">
                  <a:latin typeface="Times New Roman"/>
                  <a:cs typeface="Times New Roman"/>
                </a:rPr>
                <a:t>Q</a:t>
              </a:r>
            </a:p>
          </p:txBody>
        </p:sp>
        <p:sp>
          <p:nvSpPr>
            <p:cNvPr id="43" name="Oval 1034"/>
            <p:cNvSpPr>
              <a:spLocks noChangeArrowheads="1"/>
            </p:cNvSpPr>
            <p:nvPr/>
          </p:nvSpPr>
          <p:spPr bwMode="auto">
            <a:xfrm>
              <a:off x="2946495" y="5459413"/>
              <a:ext cx="88900" cy="889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1035"/>
            <p:cNvSpPr>
              <a:spLocks noChangeShapeType="1"/>
            </p:cNvSpPr>
            <p:nvPr/>
          </p:nvSpPr>
          <p:spPr bwMode="auto">
            <a:xfrm flipV="1">
              <a:off x="2984595" y="4217988"/>
              <a:ext cx="708025" cy="1292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36"/>
            <p:cNvSpPr>
              <a:spLocks noChangeShapeType="1"/>
            </p:cNvSpPr>
            <p:nvPr/>
          </p:nvSpPr>
          <p:spPr bwMode="auto">
            <a:xfrm>
              <a:off x="3698970" y="4183063"/>
              <a:ext cx="0" cy="132715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1037"/>
            <p:cNvSpPr>
              <a:spLocks noChangeArrowheads="1"/>
            </p:cNvSpPr>
            <p:nvPr/>
          </p:nvSpPr>
          <p:spPr bwMode="auto">
            <a:xfrm>
              <a:off x="3657695" y="4170363"/>
              <a:ext cx="88900" cy="88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1038"/>
            <p:cNvSpPr>
              <a:spLocks noChangeArrowheads="1"/>
            </p:cNvSpPr>
            <p:nvPr/>
          </p:nvSpPr>
          <p:spPr bwMode="auto">
            <a:xfrm>
              <a:off x="3644995" y="4581526"/>
              <a:ext cx="88900" cy="889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1039"/>
            <p:cNvSpPr>
              <a:spLocks noChangeShapeType="1"/>
            </p:cNvSpPr>
            <p:nvPr/>
          </p:nvSpPr>
          <p:spPr bwMode="auto">
            <a:xfrm flipV="1">
              <a:off x="3695795" y="3562351"/>
              <a:ext cx="822325" cy="10398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1041"/>
            <p:cNvSpPr>
              <a:spLocks noChangeArrowheads="1"/>
            </p:cNvSpPr>
            <p:nvPr/>
          </p:nvSpPr>
          <p:spPr bwMode="auto">
            <a:xfrm>
              <a:off x="4476845" y="3870326"/>
              <a:ext cx="88900" cy="889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1042"/>
            <p:cNvSpPr>
              <a:spLocks noChangeShapeType="1"/>
            </p:cNvSpPr>
            <p:nvPr/>
          </p:nvSpPr>
          <p:spPr bwMode="auto">
            <a:xfrm flipV="1">
              <a:off x="4522883" y="2901951"/>
              <a:ext cx="979487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043"/>
            <p:cNvSpPr>
              <a:spLocks noChangeShapeType="1"/>
            </p:cNvSpPr>
            <p:nvPr/>
          </p:nvSpPr>
          <p:spPr bwMode="auto">
            <a:xfrm>
              <a:off x="4514945" y="3563938"/>
              <a:ext cx="0" cy="1947863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044"/>
            <p:cNvSpPr>
              <a:spLocks noChangeShapeType="1"/>
            </p:cNvSpPr>
            <p:nvPr/>
          </p:nvSpPr>
          <p:spPr bwMode="auto">
            <a:xfrm>
              <a:off x="3319558" y="4894263"/>
              <a:ext cx="1190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045"/>
            <p:cNvSpPr>
              <a:spLocks noChangeShapeType="1"/>
            </p:cNvSpPr>
            <p:nvPr/>
          </p:nvSpPr>
          <p:spPr bwMode="auto">
            <a:xfrm flipH="1" flipV="1">
              <a:off x="3433858" y="4689476"/>
              <a:ext cx="0" cy="2047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Oval 1040"/>
            <p:cNvSpPr>
              <a:spLocks noChangeArrowheads="1"/>
            </p:cNvSpPr>
            <p:nvPr/>
          </p:nvSpPr>
          <p:spPr bwMode="auto">
            <a:xfrm>
              <a:off x="4478433" y="3513138"/>
              <a:ext cx="88900" cy="88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1047"/>
            <p:cNvSpPr>
              <a:spLocks noChangeShapeType="1"/>
            </p:cNvSpPr>
            <p:nvPr/>
          </p:nvSpPr>
          <p:spPr bwMode="auto">
            <a:xfrm>
              <a:off x="3962495" y="4265613"/>
              <a:ext cx="176213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1048"/>
            <p:cNvSpPr>
              <a:spLocks noChangeShapeType="1"/>
            </p:cNvSpPr>
            <p:nvPr/>
          </p:nvSpPr>
          <p:spPr bwMode="auto">
            <a:xfrm flipH="1" flipV="1">
              <a:off x="4133945" y="4060826"/>
              <a:ext cx="0" cy="20478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1050"/>
            <p:cNvSpPr>
              <a:spLocks noChangeShapeType="1"/>
            </p:cNvSpPr>
            <p:nvPr/>
          </p:nvSpPr>
          <p:spPr bwMode="auto">
            <a:xfrm>
              <a:off x="4924520" y="3498851"/>
              <a:ext cx="25717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051"/>
            <p:cNvSpPr>
              <a:spLocks noChangeShapeType="1"/>
            </p:cNvSpPr>
            <p:nvPr/>
          </p:nvSpPr>
          <p:spPr bwMode="auto">
            <a:xfrm flipH="1" flipV="1">
              <a:off x="5176933" y="3246438"/>
              <a:ext cx="0" cy="25241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 Box 1052"/>
            <p:cNvSpPr txBox="1">
              <a:spLocks noChangeArrowheads="1"/>
            </p:cNvSpPr>
            <p:nvPr/>
          </p:nvSpPr>
          <p:spPr bwMode="auto">
            <a:xfrm>
              <a:off x="5119521" y="3167249"/>
              <a:ext cx="4436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64" name="Line 1055"/>
            <p:cNvSpPr>
              <a:spLocks noChangeShapeType="1"/>
            </p:cNvSpPr>
            <p:nvPr/>
          </p:nvSpPr>
          <p:spPr bwMode="auto">
            <a:xfrm flipH="1">
              <a:off x="2990945" y="4217988"/>
              <a:ext cx="7096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1057"/>
            <p:cNvSpPr>
              <a:spLocks noChangeShapeType="1"/>
            </p:cNvSpPr>
            <p:nvPr/>
          </p:nvSpPr>
          <p:spPr bwMode="auto">
            <a:xfrm flipH="1">
              <a:off x="2990945" y="4622801"/>
              <a:ext cx="709613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 Box 1058"/>
            <p:cNvSpPr txBox="1">
              <a:spLocks noChangeArrowheads="1"/>
            </p:cNvSpPr>
            <p:nvPr/>
          </p:nvSpPr>
          <p:spPr bwMode="auto">
            <a:xfrm>
              <a:off x="2388811" y="4503738"/>
              <a:ext cx="602134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</a:p>
            <a:p>
              <a:endParaRPr lang="en-US" sz="900" dirty="0">
                <a:latin typeface="Arial" charset="0"/>
              </a:endParaRPr>
            </a:p>
          </p:txBody>
        </p:sp>
        <p:sp>
          <p:nvSpPr>
            <p:cNvPr id="68" name="Line 1059"/>
            <p:cNvSpPr>
              <a:spLocks noChangeShapeType="1"/>
            </p:cNvSpPr>
            <p:nvPr/>
          </p:nvSpPr>
          <p:spPr bwMode="auto">
            <a:xfrm flipH="1">
              <a:off x="2986183" y="3565526"/>
              <a:ext cx="15335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1060"/>
            <p:cNvSpPr>
              <a:spLocks noChangeShapeType="1"/>
            </p:cNvSpPr>
            <p:nvPr/>
          </p:nvSpPr>
          <p:spPr bwMode="auto">
            <a:xfrm flipH="1">
              <a:off x="2986183" y="4619626"/>
              <a:ext cx="701675" cy="889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1062"/>
            <p:cNvSpPr>
              <a:spLocks noChangeShapeType="1"/>
            </p:cNvSpPr>
            <p:nvPr/>
          </p:nvSpPr>
          <p:spPr bwMode="auto">
            <a:xfrm flipV="1">
              <a:off x="2986183" y="3914776"/>
              <a:ext cx="1525587" cy="15890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1063"/>
            <p:cNvSpPr>
              <a:spLocks noChangeShapeType="1"/>
            </p:cNvSpPr>
            <p:nvPr/>
          </p:nvSpPr>
          <p:spPr bwMode="auto">
            <a:xfrm flipH="1">
              <a:off x="2986183" y="3917951"/>
              <a:ext cx="1533525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 Box 1053"/>
            <p:cNvSpPr txBox="1">
              <a:spLocks noChangeArrowheads="1"/>
            </p:cNvSpPr>
            <p:nvPr/>
          </p:nvSpPr>
          <p:spPr bwMode="auto">
            <a:xfrm>
              <a:off x="3510057" y="5550508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6" name="Text Box 1053"/>
            <p:cNvSpPr txBox="1">
              <a:spLocks noChangeArrowheads="1"/>
            </p:cNvSpPr>
            <p:nvPr/>
          </p:nvSpPr>
          <p:spPr bwMode="auto">
            <a:xfrm>
              <a:off x="4274305" y="5550508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7" name="Text Box 1053"/>
            <p:cNvSpPr txBox="1">
              <a:spLocks noChangeArrowheads="1"/>
            </p:cNvSpPr>
            <p:nvPr/>
          </p:nvSpPr>
          <p:spPr bwMode="auto">
            <a:xfrm>
              <a:off x="2788405" y="5550508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78" name="Text Box 1052"/>
            <p:cNvSpPr txBox="1">
              <a:spLocks noChangeArrowheads="1"/>
            </p:cNvSpPr>
            <p:nvPr/>
          </p:nvSpPr>
          <p:spPr bwMode="auto">
            <a:xfrm>
              <a:off x="4123707" y="3947823"/>
              <a:ext cx="4436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9" name="Text Box 1052"/>
            <p:cNvSpPr txBox="1">
              <a:spLocks noChangeArrowheads="1"/>
            </p:cNvSpPr>
            <p:nvPr/>
          </p:nvSpPr>
          <p:spPr bwMode="auto">
            <a:xfrm>
              <a:off x="3360624" y="4611087"/>
              <a:ext cx="4436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80" name="Text Box 1058"/>
            <p:cNvSpPr txBox="1">
              <a:spLocks noChangeArrowheads="1"/>
            </p:cNvSpPr>
            <p:nvPr/>
          </p:nvSpPr>
          <p:spPr bwMode="auto">
            <a:xfrm>
              <a:off x="2388811" y="3311610"/>
              <a:ext cx="602134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2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</a:p>
            <a:p>
              <a:endParaRPr lang="en-US" sz="900" dirty="0">
                <a:latin typeface="Arial" charset="0"/>
              </a:endParaRPr>
            </a:p>
          </p:txBody>
        </p:sp>
        <p:sp>
          <p:nvSpPr>
            <p:cNvPr id="81" name="Text Box 1058"/>
            <p:cNvSpPr txBox="1">
              <a:spLocks noChangeArrowheads="1"/>
            </p:cNvSpPr>
            <p:nvPr/>
          </p:nvSpPr>
          <p:spPr bwMode="auto">
            <a:xfrm>
              <a:off x="2388811" y="3656097"/>
              <a:ext cx="602134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2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2</a:t>
              </a:r>
            </a:p>
            <a:p>
              <a:endParaRPr lang="en-US" sz="900" dirty="0">
                <a:latin typeface="Arial" charset="0"/>
              </a:endParaRPr>
            </a:p>
          </p:txBody>
        </p:sp>
        <p:sp>
          <p:nvSpPr>
            <p:cNvPr id="82" name="Text Box 1058"/>
            <p:cNvSpPr txBox="1">
              <a:spLocks noChangeArrowheads="1"/>
            </p:cNvSpPr>
            <p:nvPr/>
          </p:nvSpPr>
          <p:spPr bwMode="auto">
            <a:xfrm>
              <a:off x="2388811" y="3970472"/>
              <a:ext cx="602134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  <a:r>
                <a:rPr lang="en-US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C</a:t>
              </a:r>
              <a:r>
                <a:rPr lang="en-US" baseline="-25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0</a:t>
              </a:r>
            </a:p>
            <a:p>
              <a:endParaRPr lang="en-US" sz="900" dirty="0">
                <a:latin typeface="Arial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49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4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8CE7D-5203-454B-92BC-6EE6B04A087F}" type="slidenum">
              <a:rPr lang="en-US" altLang="en-US"/>
              <a:pPr/>
              <a:t>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305800" cy="800100"/>
          </a:xfrm>
        </p:spPr>
        <p:txBody>
          <a:bodyPr/>
          <a:lstStyle/>
          <a:p>
            <a:r>
              <a:rPr lang="en-US" altLang="en-US" dirty="0"/>
              <a:t>Role of Cycle Inventory in a Supply Chain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5486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Q = 1000 units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D = 100 units/day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Cycle inventory = Q/2 = 1000/2 = 500 = </a:t>
            </a:r>
            <a:r>
              <a:rPr lang="en-US" altLang="en-US" sz="2400" dirty="0" err="1"/>
              <a:t>Avg</a:t>
            </a:r>
            <a:r>
              <a:rPr lang="en-US" altLang="en-US" sz="2400" dirty="0"/>
              <a:t> inventory level from cycle inventory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err="1"/>
              <a:t>Avg</a:t>
            </a:r>
            <a:r>
              <a:rPr lang="en-US" altLang="en-US" sz="2400" dirty="0"/>
              <a:t> flow time = Q/2D = 1000/(2)(100) = 5 days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Flow time is often referred to as </a:t>
            </a:r>
            <a:r>
              <a:rPr lang="en-US" sz="2000" dirty="0">
                <a:solidFill>
                  <a:srgbClr val="800000"/>
                </a:solidFill>
              </a:rPr>
              <a:t>days of supply (DOS)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Cycle inventory adds 5 days to the time a unit spends in the supply chain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Lower cycle inventory is better because: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Average flow time is lower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Working capital requirements are lower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Lower inventory holding costs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</a:t>
            </a:r>
          </a:p>
        </p:txBody>
      </p:sp>
      <p:sp>
        <p:nvSpPr>
          <p:cNvPr id="4" name="Freeform 16"/>
          <p:cNvSpPr>
            <a:spLocks/>
          </p:cNvSpPr>
          <p:nvPr/>
        </p:nvSpPr>
        <p:spPr bwMode="auto">
          <a:xfrm>
            <a:off x="1790700" y="3477603"/>
            <a:ext cx="4513263" cy="1044575"/>
          </a:xfrm>
          <a:custGeom>
            <a:avLst/>
            <a:gdLst/>
            <a:ahLst/>
            <a:cxnLst>
              <a:cxn ang="0">
                <a:pos x="26" y="0"/>
              </a:cxn>
              <a:cxn ang="0">
                <a:pos x="246" y="558"/>
              </a:cxn>
              <a:cxn ang="0">
                <a:pos x="1501" y="598"/>
              </a:cxn>
              <a:cxn ang="0">
                <a:pos x="2843" y="339"/>
              </a:cxn>
            </a:cxnLst>
            <a:rect l="0" t="0" r="r" b="b"/>
            <a:pathLst>
              <a:path w="2843" h="658">
                <a:moveTo>
                  <a:pt x="26" y="0"/>
                </a:moveTo>
                <a:cubicBezTo>
                  <a:pt x="63" y="93"/>
                  <a:pt x="0" y="458"/>
                  <a:pt x="246" y="558"/>
                </a:cubicBezTo>
                <a:cubicBezTo>
                  <a:pt x="492" y="658"/>
                  <a:pt x="1068" y="634"/>
                  <a:pt x="1501" y="598"/>
                </a:cubicBezTo>
                <a:cubicBezTo>
                  <a:pt x="1934" y="562"/>
                  <a:pt x="2564" y="393"/>
                  <a:pt x="2843" y="33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5" name="Freeform 15"/>
          <p:cNvSpPr>
            <a:spLocks/>
          </p:cNvSpPr>
          <p:nvPr/>
        </p:nvSpPr>
        <p:spPr bwMode="auto">
          <a:xfrm>
            <a:off x="1816100" y="3190266"/>
            <a:ext cx="4511675" cy="1149350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239" y="615"/>
              </a:cxn>
              <a:cxn ang="0">
                <a:pos x="1453" y="653"/>
              </a:cxn>
              <a:cxn ang="0">
                <a:pos x="2842" y="376"/>
              </a:cxn>
            </a:cxnLst>
            <a:rect l="0" t="0" r="r" b="b"/>
            <a:pathLst>
              <a:path w="2842" h="724">
                <a:moveTo>
                  <a:pt x="18" y="0"/>
                </a:moveTo>
                <a:cubicBezTo>
                  <a:pt x="55" y="102"/>
                  <a:pt x="0" y="506"/>
                  <a:pt x="239" y="615"/>
                </a:cubicBezTo>
                <a:cubicBezTo>
                  <a:pt x="478" y="724"/>
                  <a:pt x="1019" y="693"/>
                  <a:pt x="1453" y="653"/>
                </a:cubicBezTo>
                <a:cubicBezTo>
                  <a:pt x="1887" y="613"/>
                  <a:pt x="2553" y="434"/>
                  <a:pt x="2842" y="3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1855788" y="2974366"/>
            <a:ext cx="4471987" cy="1149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21" y="615"/>
              </a:cxn>
              <a:cxn ang="0">
                <a:pos x="1136" y="654"/>
              </a:cxn>
              <a:cxn ang="0">
                <a:pos x="2817" y="339"/>
              </a:cxn>
            </a:cxnLst>
            <a:rect l="0" t="0" r="r" b="b"/>
            <a:pathLst>
              <a:path w="2817" h="724">
                <a:moveTo>
                  <a:pt x="0" y="0"/>
                </a:moveTo>
                <a:cubicBezTo>
                  <a:pt x="37" y="102"/>
                  <a:pt x="32" y="506"/>
                  <a:pt x="221" y="615"/>
                </a:cubicBezTo>
                <a:cubicBezTo>
                  <a:pt x="410" y="724"/>
                  <a:pt x="703" y="700"/>
                  <a:pt x="1136" y="654"/>
                </a:cubicBezTo>
                <a:cubicBezTo>
                  <a:pt x="1569" y="608"/>
                  <a:pt x="2467" y="405"/>
                  <a:pt x="2817" y="33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7" name="Freeform 23"/>
          <p:cNvSpPr>
            <a:spLocks/>
          </p:cNvSpPr>
          <p:nvPr/>
        </p:nvSpPr>
        <p:spPr bwMode="auto">
          <a:xfrm>
            <a:off x="1855788" y="2974366"/>
            <a:ext cx="1417637" cy="1155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3" y="615"/>
              </a:cxn>
              <a:cxn ang="0">
                <a:pos x="893" y="679"/>
              </a:cxn>
            </a:cxnLst>
            <a:rect l="0" t="0" r="r" b="b"/>
            <a:pathLst>
              <a:path w="893" h="728">
                <a:moveTo>
                  <a:pt x="0" y="0"/>
                </a:moveTo>
                <a:cubicBezTo>
                  <a:pt x="35" y="102"/>
                  <a:pt x="64" y="502"/>
                  <a:pt x="213" y="615"/>
                </a:cubicBezTo>
                <a:cubicBezTo>
                  <a:pt x="362" y="728"/>
                  <a:pt x="751" y="666"/>
                  <a:pt x="893" y="67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3286125" y="4109428"/>
            <a:ext cx="1574800" cy="171450"/>
          </a:xfrm>
          <a:custGeom>
            <a:avLst/>
            <a:gdLst/>
            <a:ahLst/>
            <a:cxnLst>
              <a:cxn ang="0">
                <a:pos x="0" y="108"/>
              </a:cxn>
              <a:cxn ang="0">
                <a:pos x="484" y="80"/>
              </a:cxn>
              <a:cxn ang="0">
                <a:pos x="992" y="0"/>
              </a:cxn>
            </a:cxnLst>
            <a:rect l="0" t="0" r="r" b="b"/>
            <a:pathLst>
              <a:path w="992" h="108">
                <a:moveTo>
                  <a:pt x="0" y="108"/>
                </a:moveTo>
                <a:cubicBezTo>
                  <a:pt x="81" y="103"/>
                  <a:pt x="319" y="98"/>
                  <a:pt x="484" y="80"/>
                </a:cubicBezTo>
                <a:cubicBezTo>
                  <a:pt x="649" y="62"/>
                  <a:pt x="886" y="17"/>
                  <a:pt x="99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4848225" y="4015766"/>
            <a:ext cx="1455738" cy="315912"/>
          </a:xfrm>
          <a:custGeom>
            <a:avLst/>
            <a:gdLst/>
            <a:ahLst/>
            <a:cxnLst>
              <a:cxn ang="0">
                <a:pos x="0" y="199"/>
              </a:cxn>
              <a:cxn ang="0">
                <a:pos x="917" y="0"/>
              </a:cxn>
            </a:cxnLst>
            <a:rect l="0" t="0" r="r" b="b"/>
            <a:pathLst>
              <a:path w="917" h="199">
                <a:moveTo>
                  <a:pt x="0" y="199"/>
                </a:moveTo>
                <a:cubicBezTo>
                  <a:pt x="153" y="167"/>
                  <a:pt x="726" y="41"/>
                  <a:pt x="917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1762125" y="2825141"/>
            <a:ext cx="0" cy="24406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1609725" y="4865078"/>
            <a:ext cx="496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437940" y="2472703"/>
            <a:ext cx="806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TC(Q)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59550" y="4699978"/>
            <a:ext cx="429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>
                <a:latin typeface="Times New Roman"/>
                <a:cs typeface="Times New Roman"/>
              </a:rPr>
              <a:t>Q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273800" y="3287103"/>
            <a:ext cx="8924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TC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6275388" y="3577616"/>
            <a:ext cx="8924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TC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6275388" y="3841141"/>
            <a:ext cx="8924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TC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>
            <a:off x="3273425" y="3554472"/>
            <a:ext cx="0" cy="1711325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8" name="Text Box 27"/>
          <p:cNvSpPr txBox="1">
            <a:spLocks noChangeArrowheads="1"/>
          </p:cNvSpPr>
          <p:nvPr/>
        </p:nvSpPr>
        <p:spPr bwMode="auto">
          <a:xfrm>
            <a:off x="3072755" y="517497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>
            <a:off x="4854575" y="3554472"/>
            <a:ext cx="0" cy="1711325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4653905" y="517497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V="1">
            <a:off x="2819400" y="4076091"/>
            <a:ext cx="0" cy="7889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2510458" y="4825391"/>
            <a:ext cx="5333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30000" dirty="0">
                <a:latin typeface="Times New Roman"/>
                <a:cs typeface="Times New Roman"/>
              </a:rPr>
              <a:t>*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V="1">
            <a:off x="3071813" y="4279291"/>
            <a:ext cx="0" cy="60007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397250" y="4476141"/>
            <a:ext cx="0" cy="38893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2860353" y="4825391"/>
            <a:ext cx="5333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30000" dirty="0">
                <a:latin typeface="Times New Roman"/>
                <a:cs typeface="Times New Roman"/>
              </a:rPr>
              <a:t>*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3211513" y="4825391"/>
            <a:ext cx="5333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30000" dirty="0">
                <a:latin typeface="Times New Roman"/>
                <a:cs typeface="Times New Roman"/>
              </a:rPr>
              <a:t>*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1559585" y="517497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34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“Modified” All-Unit Discounts</a:t>
            </a:r>
          </a:p>
        </p:txBody>
      </p:sp>
      <p:sp>
        <p:nvSpPr>
          <p:cNvPr id="4" name="Line 1026"/>
          <p:cNvSpPr>
            <a:spLocks noChangeShapeType="1"/>
          </p:cNvSpPr>
          <p:nvPr/>
        </p:nvSpPr>
        <p:spPr bwMode="auto">
          <a:xfrm>
            <a:off x="2990945" y="2728913"/>
            <a:ext cx="0" cy="293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1027"/>
          <p:cNvSpPr>
            <a:spLocks noChangeShapeType="1"/>
          </p:cNvSpPr>
          <p:nvPr/>
        </p:nvSpPr>
        <p:spPr bwMode="auto">
          <a:xfrm>
            <a:off x="2838545" y="5507038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1028"/>
          <p:cNvSpPr txBox="1">
            <a:spLocks noChangeArrowheads="1"/>
          </p:cNvSpPr>
          <p:nvPr/>
        </p:nvSpPr>
        <p:spPr bwMode="auto">
          <a:xfrm>
            <a:off x="1827852" y="2285842"/>
            <a:ext cx="2308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Total Material Cost</a:t>
            </a:r>
          </a:p>
        </p:txBody>
      </p:sp>
      <p:sp>
        <p:nvSpPr>
          <p:cNvPr id="7" name="Text Box 1029"/>
          <p:cNvSpPr txBox="1">
            <a:spLocks noChangeArrowheads="1"/>
          </p:cNvSpPr>
          <p:nvPr/>
        </p:nvSpPr>
        <p:spPr bwMode="auto">
          <a:xfrm>
            <a:off x="5634133" y="5274618"/>
            <a:ext cx="4559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Q</a:t>
            </a:r>
          </a:p>
        </p:txBody>
      </p:sp>
      <p:sp>
        <p:nvSpPr>
          <p:cNvPr id="8" name="Oval 1034"/>
          <p:cNvSpPr>
            <a:spLocks noChangeArrowheads="1"/>
          </p:cNvSpPr>
          <p:nvPr/>
        </p:nvSpPr>
        <p:spPr bwMode="auto">
          <a:xfrm>
            <a:off x="2946495" y="5459413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36"/>
          <p:cNvSpPr>
            <a:spLocks noChangeShapeType="1"/>
          </p:cNvSpPr>
          <p:nvPr/>
        </p:nvSpPr>
        <p:spPr bwMode="auto">
          <a:xfrm>
            <a:off x="3687858" y="4619625"/>
            <a:ext cx="11112" cy="8905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Oval 1038"/>
          <p:cNvSpPr>
            <a:spLocks noChangeArrowheads="1"/>
          </p:cNvSpPr>
          <p:nvPr/>
        </p:nvSpPr>
        <p:spPr bwMode="auto">
          <a:xfrm>
            <a:off x="3644995" y="4581526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41"/>
          <p:cNvSpPr>
            <a:spLocks noChangeArrowheads="1"/>
          </p:cNvSpPr>
          <p:nvPr/>
        </p:nvSpPr>
        <p:spPr bwMode="auto">
          <a:xfrm>
            <a:off x="4476845" y="3870326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043"/>
          <p:cNvSpPr>
            <a:spLocks noChangeShapeType="1"/>
          </p:cNvSpPr>
          <p:nvPr/>
        </p:nvSpPr>
        <p:spPr bwMode="auto">
          <a:xfrm>
            <a:off x="4476845" y="3897636"/>
            <a:ext cx="38100" cy="161416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060"/>
          <p:cNvSpPr>
            <a:spLocks noChangeShapeType="1"/>
          </p:cNvSpPr>
          <p:nvPr/>
        </p:nvSpPr>
        <p:spPr bwMode="auto">
          <a:xfrm flipH="1">
            <a:off x="2986183" y="4619626"/>
            <a:ext cx="701675" cy="889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1062"/>
          <p:cNvSpPr>
            <a:spLocks noChangeShapeType="1"/>
          </p:cNvSpPr>
          <p:nvPr/>
        </p:nvSpPr>
        <p:spPr bwMode="auto">
          <a:xfrm flipV="1">
            <a:off x="2986183" y="3914776"/>
            <a:ext cx="1525587" cy="15890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ext Box 1053"/>
          <p:cNvSpPr txBox="1">
            <a:spLocks noChangeArrowheads="1"/>
          </p:cNvSpPr>
          <p:nvPr/>
        </p:nvSpPr>
        <p:spPr bwMode="auto">
          <a:xfrm>
            <a:off x="3414472" y="5550508"/>
            <a:ext cx="5496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100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1" name="Text Box 1053"/>
          <p:cNvSpPr txBox="1">
            <a:spLocks noChangeArrowheads="1"/>
          </p:cNvSpPr>
          <p:nvPr/>
        </p:nvSpPr>
        <p:spPr bwMode="auto">
          <a:xfrm>
            <a:off x="4236962" y="5550508"/>
            <a:ext cx="530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200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23" name="Line 1035"/>
          <p:cNvSpPr>
            <a:spLocks noChangeShapeType="1"/>
          </p:cNvSpPr>
          <p:nvPr/>
        </p:nvSpPr>
        <p:spPr bwMode="auto">
          <a:xfrm flipV="1">
            <a:off x="2994430" y="4603629"/>
            <a:ext cx="489946" cy="894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1039"/>
          <p:cNvSpPr>
            <a:spLocks noChangeShapeType="1"/>
          </p:cNvSpPr>
          <p:nvPr/>
        </p:nvSpPr>
        <p:spPr bwMode="auto">
          <a:xfrm flipV="1">
            <a:off x="3704868" y="3899541"/>
            <a:ext cx="553211" cy="704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1042"/>
          <p:cNvSpPr>
            <a:spLocks noChangeShapeType="1"/>
          </p:cNvSpPr>
          <p:nvPr/>
        </p:nvSpPr>
        <p:spPr bwMode="auto">
          <a:xfrm flipV="1">
            <a:off x="4532718" y="2889574"/>
            <a:ext cx="979487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3489984" y="4608201"/>
            <a:ext cx="220409" cy="2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245888" y="3905574"/>
            <a:ext cx="283655" cy="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7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5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800100"/>
          </a:xfrm>
        </p:spPr>
        <p:txBody>
          <a:bodyPr/>
          <a:lstStyle/>
          <a:p>
            <a:pPr eaLnBrk="1" hangingPunct="1"/>
            <a:r>
              <a:rPr lang="en-US" dirty="0"/>
              <a:t>All-Unit Quantity Discounts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55800"/>
            <a:ext cx="8077200" cy="10922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/>
              <a:t>Step 1:	</a:t>
            </a:r>
            <a:r>
              <a:rPr lang="en-US" sz="2800"/>
              <a:t>Evaluate the optimal lot size for each price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/>
              <a:t>,0 ≤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/>
              <a:t> ≤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/>
              <a:t> as follows</a:t>
            </a:r>
          </a:p>
        </p:txBody>
      </p:sp>
      <p:graphicFrame>
        <p:nvGraphicFramePr>
          <p:cNvPr id="4" name="Object 159"/>
          <p:cNvGraphicFramePr>
            <a:graphicFrameLocks noChangeAspect="1"/>
          </p:cNvGraphicFramePr>
          <p:nvPr/>
        </p:nvGraphicFramePr>
        <p:xfrm>
          <a:off x="3829050" y="3238500"/>
          <a:ext cx="1485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60" name="Equation" r:id="rId3" imgW="1471680" imgH="950760" progId="Equation.DSMT4">
                  <p:embed/>
                </p:oleObj>
              </mc:Choice>
              <mc:Fallback>
                <p:oleObj name="Equation" r:id="rId3" imgW="1471680" imgH="950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3238500"/>
                        <a:ext cx="14859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67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9645"/>
            <a:ext cx="8229600" cy="13208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 dirty="0"/>
              <a:t>Step 2:	</a:t>
            </a:r>
            <a:r>
              <a:rPr lang="en-US" sz="2800" dirty="0"/>
              <a:t>Modify order quantities to account for breakpoints: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816100" y="2969308"/>
            <a:ext cx="2139950" cy="1354137"/>
            <a:chOff x="1816100" y="2709783"/>
            <a:chExt cx="2139950" cy="1354217"/>
          </a:xfrm>
        </p:grpSpPr>
        <p:graphicFrame>
          <p:nvGraphicFramePr>
            <p:cNvPr id="108280" name="Object 760"/>
            <p:cNvGraphicFramePr>
              <a:graphicFrameLocks noChangeAspect="1"/>
            </p:cNvGraphicFramePr>
            <p:nvPr/>
          </p:nvGraphicFramePr>
          <p:xfrm>
            <a:off x="2432050" y="2709783"/>
            <a:ext cx="15240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011" name="Equation" r:id="rId3" imgW="1508400" imgH="429480" progId="Equation.DSMT4">
                    <p:embed/>
                  </p:oleObj>
                </mc:Choice>
                <mc:Fallback>
                  <p:oleObj name="Equation" r:id="rId3" imgW="1508400" imgH="429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050" y="2709783"/>
                          <a:ext cx="1524000" cy="44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281" name="Object 761"/>
            <p:cNvGraphicFramePr>
              <a:graphicFrameLocks noChangeAspect="1"/>
            </p:cNvGraphicFramePr>
            <p:nvPr/>
          </p:nvGraphicFramePr>
          <p:xfrm>
            <a:off x="2432050" y="3128883"/>
            <a:ext cx="8255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012" name="Equation" r:id="rId5" imgW="813600" imgH="429480" progId="Equation.DSMT4">
                    <p:embed/>
                  </p:oleObj>
                </mc:Choice>
                <mc:Fallback>
                  <p:oleObj name="Equation" r:id="rId5" imgW="813600" imgH="429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050" y="3128883"/>
                          <a:ext cx="825500" cy="44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282" name="Object 762"/>
            <p:cNvGraphicFramePr>
              <a:graphicFrameLocks noChangeAspect="1"/>
            </p:cNvGraphicFramePr>
            <p:nvPr/>
          </p:nvGraphicFramePr>
          <p:xfrm>
            <a:off x="2432050" y="3592433"/>
            <a:ext cx="990600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013" name="Equation" r:id="rId7" imgW="978120" imgH="429480" progId="Equation.DSMT4">
                    <p:embed/>
                  </p:oleObj>
                </mc:Choice>
                <mc:Fallback>
                  <p:oleObj name="Equation" r:id="rId7" imgW="978120" imgH="429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2050" y="3592433"/>
                          <a:ext cx="990600" cy="444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290" name="TextBox 7"/>
            <p:cNvSpPr txBox="1">
              <a:spLocks noChangeArrowheads="1"/>
            </p:cNvSpPr>
            <p:nvPr/>
          </p:nvSpPr>
          <p:spPr bwMode="auto">
            <a:xfrm>
              <a:off x="1816100" y="2709783"/>
              <a:ext cx="441347" cy="1354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/>
                <a:t>1.</a:t>
              </a:r>
            </a:p>
            <a:p>
              <a:pPr>
                <a:spcAft>
                  <a:spcPts val="600"/>
                </a:spcAft>
              </a:pPr>
              <a:r>
                <a:rPr lang="en-US" sz="2400"/>
                <a:t>2.</a:t>
              </a:r>
            </a:p>
            <a:p>
              <a:pPr>
                <a:spcAft>
                  <a:spcPts val="600"/>
                </a:spcAft>
              </a:pPr>
              <a:r>
                <a:rPr lang="en-US" sz="2400"/>
                <a:t>3.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069311" y="2959187"/>
            <a:ext cx="141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</a:rPr>
              <a:t>=&gt; </a:t>
            </a:r>
            <a:r>
              <a:rPr lang="en-US" sz="2000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dirty="0">
                <a:solidFill>
                  <a:srgbClr val="800000"/>
                </a:solidFill>
              </a:rPr>
              <a:t>*</a:t>
            </a:r>
            <a:r>
              <a:rPr lang="en-US" sz="2000" i="1" baseline="-250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800000"/>
                </a:solidFill>
              </a:rPr>
              <a:t> = </a:t>
            </a:r>
            <a:r>
              <a:rPr lang="en-US" sz="2000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i="1" baseline="-250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69311" y="3418797"/>
            <a:ext cx="490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</a:rPr>
              <a:t>=&gt; best we can do within break is </a:t>
            </a:r>
            <a:r>
              <a:rPr lang="en-US" sz="2000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dirty="0">
                <a:solidFill>
                  <a:srgbClr val="800000"/>
                </a:solidFill>
              </a:rPr>
              <a:t>*</a:t>
            </a:r>
            <a:r>
              <a:rPr lang="en-US" sz="2000" i="1" baseline="-25000" dirty="0" err="1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800000"/>
                </a:solidFill>
              </a:rPr>
              <a:t> = </a:t>
            </a:r>
            <a:r>
              <a:rPr lang="en-US" sz="2000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i="1" baseline="-250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9311" y="3909680"/>
            <a:ext cx="345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0000"/>
                </a:solidFill>
              </a:rPr>
              <a:t>=&gt; ignore (</a:t>
            </a:r>
            <a:r>
              <a:rPr lang="en-US" sz="2000" i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000" i="1" baseline="-250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aseline="-25000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sz="2000" dirty="0">
                <a:solidFill>
                  <a:srgbClr val="800000"/>
                </a:solidFill>
              </a:rPr>
              <a:t> will be better)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66700"/>
            <a:ext cx="8534400" cy="8001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All-Unit Quantity Discounts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47800" y="4533323"/>
            <a:ext cx="6735361" cy="2214173"/>
            <a:chOff x="1473330" y="2460718"/>
            <a:chExt cx="5880475" cy="3253531"/>
          </a:xfrm>
        </p:grpSpPr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1790700" y="3477603"/>
              <a:ext cx="4513263" cy="104457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46" y="558"/>
                </a:cxn>
                <a:cxn ang="0">
                  <a:pos x="1501" y="598"/>
                </a:cxn>
                <a:cxn ang="0">
                  <a:pos x="2843" y="339"/>
                </a:cxn>
              </a:cxnLst>
              <a:rect l="0" t="0" r="r" b="b"/>
              <a:pathLst>
                <a:path w="2843" h="658">
                  <a:moveTo>
                    <a:pt x="26" y="0"/>
                  </a:moveTo>
                  <a:cubicBezTo>
                    <a:pt x="63" y="93"/>
                    <a:pt x="0" y="458"/>
                    <a:pt x="246" y="558"/>
                  </a:cubicBezTo>
                  <a:cubicBezTo>
                    <a:pt x="492" y="658"/>
                    <a:pt x="1068" y="634"/>
                    <a:pt x="1501" y="598"/>
                  </a:cubicBezTo>
                  <a:cubicBezTo>
                    <a:pt x="1934" y="562"/>
                    <a:pt x="2564" y="393"/>
                    <a:pt x="2843" y="3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1816100" y="3190266"/>
              <a:ext cx="4511675" cy="114935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39" y="615"/>
                </a:cxn>
                <a:cxn ang="0">
                  <a:pos x="1453" y="653"/>
                </a:cxn>
                <a:cxn ang="0">
                  <a:pos x="2842" y="376"/>
                </a:cxn>
              </a:cxnLst>
              <a:rect l="0" t="0" r="r" b="b"/>
              <a:pathLst>
                <a:path w="2842" h="724">
                  <a:moveTo>
                    <a:pt x="18" y="0"/>
                  </a:moveTo>
                  <a:cubicBezTo>
                    <a:pt x="55" y="102"/>
                    <a:pt x="0" y="506"/>
                    <a:pt x="239" y="615"/>
                  </a:cubicBezTo>
                  <a:cubicBezTo>
                    <a:pt x="478" y="724"/>
                    <a:pt x="1019" y="693"/>
                    <a:pt x="1453" y="653"/>
                  </a:cubicBezTo>
                  <a:cubicBezTo>
                    <a:pt x="1887" y="613"/>
                    <a:pt x="2553" y="434"/>
                    <a:pt x="2842" y="3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1855788" y="2974366"/>
              <a:ext cx="4471987" cy="1149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1" y="615"/>
                </a:cxn>
                <a:cxn ang="0">
                  <a:pos x="1136" y="654"/>
                </a:cxn>
                <a:cxn ang="0">
                  <a:pos x="2817" y="339"/>
                </a:cxn>
              </a:cxnLst>
              <a:rect l="0" t="0" r="r" b="b"/>
              <a:pathLst>
                <a:path w="2817" h="724">
                  <a:moveTo>
                    <a:pt x="0" y="0"/>
                  </a:moveTo>
                  <a:cubicBezTo>
                    <a:pt x="37" y="102"/>
                    <a:pt x="32" y="506"/>
                    <a:pt x="221" y="615"/>
                  </a:cubicBezTo>
                  <a:cubicBezTo>
                    <a:pt x="410" y="724"/>
                    <a:pt x="703" y="700"/>
                    <a:pt x="1136" y="654"/>
                  </a:cubicBezTo>
                  <a:cubicBezTo>
                    <a:pt x="1569" y="608"/>
                    <a:pt x="2467" y="405"/>
                    <a:pt x="2817" y="3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855788" y="2974366"/>
              <a:ext cx="1417637" cy="1155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615"/>
                </a:cxn>
                <a:cxn ang="0">
                  <a:pos x="893" y="679"/>
                </a:cxn>
              </a:cxnLst>
              <a:rect l="0" t="0" r="r" b="b"/>
              <a:pathLst>
                <a:path w="893" h="728">
                  <a:moveTo>
                    <a:pt x="0" y="0"/>
                  </a:moveTo>
                  <a:cubicBezTo>
                    <a:pt x="35" y="102"/>
                    <a:pt x="64" y="502"/>
                    <a:pt x="213" y="615"/>
                  </a:cubicBezTo>
                  <a:cubicBezTo>
                    <a:pt x="362" y="728"/>
                    <a:pt x="751" y="666"/>
                    <a:pt x="893" y="679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3286125" y="4109428"/>
              <a:ext cx="1574800" cy="171450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484" y="80"/>
                </a:cxn>
                <a:cxn ang="0">
                  <a:pos x="992" y="0"/>
                </a:cxn>
              </a:cxnLst>
              <a:rect l="0" t="0" r="r" b="b"/>
              <a:pathLst>
                <a:path w="992" h="108">
                  <a:moveTo>
                    <a:pt x="0" y="108"/>
                  </a:moveTo>
                  <a:cubicBezTo>
                    <a:pt x="81" y="103"/>
                    <a:pt x="319" y="98"/>
                    <a:pt x="484" y="80"/>
                  </a:cubicBezTo>
                  <a:cubicBezTo>
                    <a:pt x="649" y="62"/>
                    <a:pt x="886" y="17"/>
                    <a:pt x="992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auto">
            <a:xfrm>
              <a:off x="4848225" y="4015766"/>
              <a:ext cx="1455738" cy="315912"/>
            </a:xfrm>
            <a:custGeom>
              <a:avLst/>
              <a:gdLst/>
              <a:ahLst/>
              <a:cxnLst>
                <a:cxn ang="0">
                  <a:pos x="0" y="199"/>
                </a:cxn>
                <a:cxn ang="0">
                  <a:pos x="917" y="0"/>
                </a:cxn>
              </a:cxnLst>
              <a:rect l="0" t="0" r="r" b="b"/>
              <a:pathLst>
                <a:path w="917" h="199">
                  <a:moveTo>
                    <a:pt x="0" y="199"/>
                  </a:moveTo>
                  <a:cubicBezTo>
                    <a:pt x="153" y="167"/>
                    <a:pt x="726" y="41"/>
                    <a:pt x="917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8" name="Line 2"/>
            <p:cNvSpPr>
              <a:spLocks noChangeShapeType="1"/>
            </p:cNvSpPr>
            <p:nvPr/>
          </p:nvSpPr>
          <p:spPr bwMode="auto">
            <a:xfrm>
              <a:off x="1762125" y="2825141"/>
              <a:ext cx="0" cy="2440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9" name="Line 3"/>
            <p:cNvSpPr>
              <a:spLocks noChangeShapeType="1"/>
            </p:cNvSpPr>
            <p:nvPr/>
          </p:nvSpPr>
          <p:spPr bwMode="auto">
            <a:xfrm>
              <a:off x="1609725" y="4865078"/>
              <a:ext cx="4962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473330" y="2460718"/>
              <a:ext cx="982236" cy="452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TC(Q)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6559550" y="4699978"/>
              <a:ext cx="655597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>
                  <a:latin typeface="Times New Roman"/>
                  <a:cs typeface="Times New Roman"/>
                </a:rPr>
                <a:t>Q</a:t>
              </a:r>
            </a:p>
          </p:txBody>
        </p:sp>
        <p:sp>
          <p:nvSpPr>
            <p:cNvPr id="32" name="Text Box 10"/>
            <p:cNvSpPr txBox="1">
              <a:spLocks noChangeArrowheads="1"/>
            </p:cNvSpPr>
            <p:nvPr/>
          </p:nvSpPr>
          <p:spPr bwMode="auto">
            <a:xfrm>
              <a:off x="6273799" y="3287105"/>
              <a:ext cx="1078417" cy="452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6275387" y="3577616"/>
              <a:ext cx="1078418" cy="452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6275388" y="3841140"/>
              <a:ext cx="1078417" cy="452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3273425" y="3554472"/>
              <a:ext cx="0" cy="171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3072756" y="5174975"/>
              <a:ext cx="621753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4854575" y="3554472"/>
              <a:ext cx="0" cy="1711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38" name="Text Box 27"/>
            <p:cNvSpPr txBox="1">
              <a:spLocks noChangeArrowheads="1"/>
            </p:cNvSpPr>
            <p:nvPr/>
          </p:nvSpPr>
          <p:spPr bwMode="auto">
            <a:xfrm>
              <a:off x="4653905" y="5174977"/>
              <a:ext cx="621753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 flipV="1">
              <a:off x="2819400" y="4076091"/>
              <a:ext cx="0" cy="7889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0" name="Text Box 13"/>
            <p:cNvSpPr txBox="1">
              <a:spLocks noChangeArrowheads="1"/>
            </p:cNvSpPr>
            <p:nvPr/>
          </p:nvSpPr>
          <p:spPr bwMode="auto">
            <a:xfrm>
              <a:off x="2470329" y="4825390"/>
              <a:ext cx="796500" cy="539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V="1">
              <a:off x="3071813" y="4279291"/>
              <a:ext cx="0" cy="6000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>
              <a:off x="3397250" y="4476141"/>
              <a:ext cx="0" cy="38893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2860353" y="4825391"/>
              <a:ext cx="796500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3211514" y="4825391"/>
              <a:ext cx="796500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1559585" y="5174975"/>
              <a:ext cx="621753" cy="53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21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723900"/>
          </a:xfrm>
        </p:spPr>
        <p:txBody>
          <a:bodyPr/>
          <a:lstStyle/>
          <a:p>
            <a:pPr eaLnBrk="1" hangingPunct="1"/>
            <a:r>
              <a:rPr lang="en-US" dirty="0"/>
              <a:t>All-Unit Quantity Discounts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10922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 dirty="0"/>
              <a:t>Step 3:	</a:t>
            </a:r>
            <a:r>
              <a:rPr lang="en-US" sz="2800" dirty="0"/>
              <a:t>Calculate the total annual cost of ordering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dirty="0"/>
              <a:t>*</a:t>
            </a:r>
            <a:r>
              <a:rPr lang="en-US" sz="28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/>
              <a:t> units</a:t>
            </a:r>
          </a:p>
        </p:txBody>
      </p:sp>
      <p:graphicFrame>
        <p:nvGraphicFramePr>
          <p:cNvPr id="5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008920"/>
              </p:ext>
            </p:extLst>
          </p:nvPr>
        </p:nvGraphicFramePr>
        <p:xfrm>
          <a:off x="1371600" y="2514600"/>
          <a:ext cx="62611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0" name="Equation" r:id="rId3" imgW="6253560" imgH="969120" progId="Equation.DSMT4">
                  <p:embed/>
                </p:oleObj>
              </mc:Choice>
              <mc:Fallback>
                <p:oleObj name="Equation" r:id="rId3" imgW="6253560" imgH="969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14600"/>
                        <a:ext cx="62611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3657600"/>
            <a:ext cx="80772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2" charset="2"/>
              <a:buChar char="u"/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346200" indent="-1346200" eaLnBrk="1" hangingPunct="1">
              <a:buFont typeface="Arial" charset="0"/>
              <a:buNone/>
            </a:pPr>
            <a:r>
              <a:rPr lang="en-US" b="1" kern="0"/>
              <a:t>Step 4:	</a:t>
            </a:r>
            <a:r>
              <a:rPr lang="en-US" kern="0"/>
              <a:t>Select </a:t>
            </a:r>
            <a:r>
              <a:rPr lang="en-US" i="1" ker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kern="0"/>
              <a:t>*</a:t>
            </a:r>
            <a:r>
              <a:rPr lang="en-US" i="1" kern="0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kern="0"/>
              <a:t> with the lowest total cost </a:t>
            </a:r>
            <a:r>
              <a:rPr lang="en-US" i="1" kern="0">
                <a:latin typeface="Times New Roman" pitchFamily="18" charset="0"/>
                <a:cs typeface="Times New Roman" pitchFamily="18" charset="0"/>
              </a:rPr>
              <a:t>TC</a:t>
            </a:r>
            <a:r>
              <a:rPr lang="en-US" i="1" kern="0" baseline="-25000">
                <a:latin typeface="Times New Roman" pitchFamily="18" charset="0"/>
                <a:cs typeface="Times New Roman" pitchFamily="18" charset="0"/>
              </a:rPr>
              <a:t>i</a:t>
            </a:r>
            <a:endParaRPr lang="en-US" kern="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472294"/>
              </p:ext>
            </p:extLst>
          </p:nvPr>
        </p:nvGraphicFramePr>
        <p:xfrm>
          <a:off x="2286000" y="5709557"/>
          <a:ext cx="472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1" name="Equation" r:id="rId5" imgW="5101560" imgH="941400" progId="Equation.DSMT4">
                  <p:embed/>
                </p:oleObj>
              </mc:Choice>
              <mc:Fallback>
                <p:oleObj name="Equation" r:id="rId5" imgW="5101560" imgH="941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709557"/>
                        <a:ext cx="4724400" cy="914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295400" y="4414157"/>
            <a:ext cx="6248400" cy="954107"/>
          </a:xfrm>
          <a:prstGeom prst="rect">
            <a:avLst/>
          </a:prstGeom>
          <a:noFill/>
          <a:ln w="28575">
            <a:solidFill>
              <a:schemeClr val="accent6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150000"/>
            </a:pPr>
            <a:r>
              <a:rPr lang="en-US" sz="2800" dirty="0">
                <a:latin typeface="+mn-lt"/>
              </a:rPr>
              <a:t>Cutoff price = price above which an </a:t>
            </a:r>
          </a:p>
          <a:p>
            <a:pPr>
              <a:buSzPct val="150000"/>
            </a:pPr>
            <a:r>
              <a:rPr lang="en-US" sz="2800" dirty="0">
                <a:latin typeface="+mn-lt"/>
              </a:rPr>
              <a:t>optimal solution can not occur :</a:t>
            </a:r>
          </a:p>
        </p:txBody>
      </p:sp>
    </p:spTree>
    <p:extLst>
      <p:ext uri="{BB962C8B-B14F-4D97-AF65-F5344CB8AC3E}">
        <p14:creationId xmlns:p14="http://schemas.microsoft.com/office/powerpoint/2010/main" val="2722827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F0045-DCD7-4B37-ADEA-37E7F419DE94}" type="slidenum">
              <a:rPr lang="en-US" altLang="en-US"/>
              <a:pPr/>
              <a:t>55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All-Unit Quantity Discount: Example</a:t>
            </a:r>
          </a:p>
        </p:txBody>
      </p:sp>
      <p:sp>
        <p:nvSpPr>
          <p:cNvPr id="600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5257800" cy="52498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400" b="1" u="sng" dirty="0"/>
              <a:t>Order quantity	Unit Price</a:t>
            </a:r>
            <a:endParaRPr lang="en-US" altLang="en-US" sz="2400" b="1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0-4999		$3.00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5000-9999		$2.96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Over 10000		$2.92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q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= 0, q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5000, q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10000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C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= $3.00, C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= $2.96, C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$2.92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D = 120000 units/year, S = $100/lot, h = 0.2</a:t>
            </a:r>
          </a:p>
        </p:txBody>
      </p:sp>
      <p:grpSp>
        <p:nvGrpSpPr>
          <p:cNvPr id="600068" name="Group 4"/>
          <p:cNvGrpSpPr>
            <a:grpSpLocks/>
          </p:cNvGrpSpPr>
          <p:nvPr/>
        </p:nvGrpSpPr>
        <p:grpSpPr bwMode="auto">
          <a:xfrm>
            <a:off x="5105400" y="1219200"/>
            <a:ext cx="2311400" cy="2152650"/>
            <a:chOff x="240" y="1008"/>
            <a:chExt cx="2507" cy="3020"/>
          </a:xfrm>
        </p:grpSpPr>
        <p:sp>
          <p:nvSpPr>
            <p:cNvPr id="600069" name="Line 5"/>
            <p:cNvSpPr>
              <a:spLocks noChangeShapeType="1"/>
            </p:cNvSpPr>
            <p:nvPr/>
          </p:nvSpPr>
          <p:spPr bwMode="auto">
            <a:xfrm>
              <a:off x="618" y="2016"/>
              <a:ext cx="6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70" name="Line 6"/>
            <p:cNvSpPr>
              <a:spLocks noChangeShapeType="1"/>
            </p:cNvSpPr>
            <p:nvPr/>
          </p:nvSpPr>
          <p:spPr bwMode="auto">
            <a:xfrm>
              <a:off x="618" y="2160"/>
              <a:ext cx="12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71" name="Line 7"/>
            <p:cNvSpPr>
              <a:spLocks noChangeShapeType="1"/>
            </p:cNvSpPr>
            <p:nvPr/>
          </p:nvSpPr>
          <p:spPr bwMode="auto">
            <a:xfrm>
              <a:off x="618" y="2304"/>
              <a:ext cx="187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72" name="Rectangle 8"/>
            <p:cNvSpPr>
              <a:spLocks noChangeArrowheads="1"/>
            </p:cNvSpPr>
            <p:nvPr/>
          </p:nvSpPr>
          <p:spPr bwMode="auto">
            <a:xfrm>
              <a:off x="240" y="1008"/>
              <a:ext cx="992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 b="1">
                  <a:solidFill>
                    <a:srgbClr val="000000"/>
                  </a:solidFill>
                </a:rPr>
                <a:t>Cost/Unit</a:t>
              </a:r>
              <a:endParaRPr lang="en-US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00073" name="Rectangle 9"/>
            <p:cNvSpPr>
              <a:spLocks noChangeArrowheads="1"/>
            </p:cNvSpPr>
            <p:nvPr/>
          </p:nvSpPr>
          <p:spPr bwMode="auto">
            <a:xfrm>
              <a:off x="829" y="1723"/>
              <a:ext cx="392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$3</a:t>
              </a:r>
            </a:p>
          </p:txBody>
        </p:sp>
        <p:sp>
          <p:nvSpPr>
            <p:cNvPr id="600074" name="Rectangle 10"/>
            <p:cNvSpPr>
              <a:spLocks noChangeArrowheads="1"/>
            </p:cNvSpPr>
            <p:nvPr/>
          </p:nvSpPr>
          <p:spPr bwMode="auto">
            <a:xfrm>
              <a:off x="1457" y="1861"/>
              <a:ext cx="634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$2.96</a:t>
              </a:r>
            </a:p>
          </p:txBody>
        </p:sp>
        <p:sp>
          <p:nvSpPr>
            <p:cNvPr id="600075" name="Rectangle 11"/>
            <p:cNvSpPr>
              <a:spLocks noChangeArrowheads="1"/>
            </p:cNvSpPr>
            <p:nvPr/>
          </p:nvSpPr>
          <p:spPr bwMode="auto">
            <a:xfrm>
              <a:off x="2113" y="2008"/>
              <a:ext cx="634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$2.92</a:t>
              </a:r>
            </a:p>
          </p:txBody>
        </p:sp>
        <p:sp>
          <p:nvSpPr>
            <p:cNvPr id="600076" name="Rectangle 12"/>
            <p:cNvSpPr>
              <a:spLocks noChangeArrowheads="1"/>
            </p:cNvSpPr>
            <p:nvPr/>
          </p:nvSpPr>
          <p:spPr bwMode="auto">
            <a:xfrm>
              <a:off x="1199" y="3600"/>
              <a:ext cx="1500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 b="1">
                  <a:solidFill>
                    <a:srgbClr val="000000"/>
                  </a:solidFill>
                </a:rPr>
                <a:t>Order Quantity</a:t>
              </a:r>
              <a:endParaRPr lang="en-US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00077" name="Line 13"/>
            <p:cNvSpPr>
              <a:spLocks noChangeShapeType="1"/>
            </p:cNvSpPr>
            <p:nvPr/>
          </p:nvSpPr>
          <p:spPr bwMode="auto">
            <a:xfrm>
              <a:off x="618" y="1248"/>
              <a:ext cx="0" cy="2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78" name="Line 14"/>
            <p:cNvSpPr>
              <a:spLocks noChangeShapeType="1"/>
            </p:cNvSpPr>
            <p:nvPr/>
          </p:nvSpPr>
          <p:spPr bwMode="auto">
            <a:xfrm>
              <a:off x="618" y="3408"/>
              <a:ext cx="187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79" name="Line 15"/>
            <p:cNvSpPr>
              <a:spLocks noChangeShapeType="1"/>
            </p:cNvSpPr>
            <p:nvPr/>
          </p:nvSpPr>
          <p:spPr bwMode="auto">
            <a:xfrm>
              <a:off x="1244" y="3312"/>
              <a:ext cx="0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80" name="Line 16"/>
            <p:cNvSpPr>
              <a:spLocks noChangeShapeType="1"/>
            </p:cNvSpPr>
            <p:nvPr/>
          </p:nvSpPr>
          <p:spPr bwMode="auto">
            <a:xfrm>
              <a:off x="1870" y="3312"/>
              <a:ext cx="0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81" name="Rectangle 17"/>
            <p:cNvSpPr>
              <a:spLocks noChangeArrowheads="1"/>
            </p:cNvSpPr>
            <p:nvPr/>
          </p:nvSpPr>
          <p:spPr bwMode="auto">
            <a:xfrm>
              <a:off x="1080" y="3014"/>
              <a:ext cx="634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5,000</a:t>
              </a:r>
            </a:p>
          </p:txBody>
        </p:sp>
        <p:sp>
          <p:nvSpPr>
            <p:cNvPr id="600082" name="Rectangle 18"/>
            <p:cNvSpPr>
              <a:spLocks noChangeArrowheads="1"/>
            </p:cNvSpPr>
            <p:nvPr/>
          </p:nvSpPr>
          <p:spPr bwMode="auto">
            <a:xfrm>
              <a:off x="1678" y="3014"/>
              <a:ext cx="730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10,000</a:t>
              </a:r>
            </a:p>
          </p:txBody>
        </p:sp>
      </p:grpSp>
      <p:grpSp>
        <p:nvGrpSpPr>
          <p:cNvPr id="600083" name="Group 19"/>
          <p:cNvGrpSpPr>
            <a:grpSpLocks/>
          </p:cNvGrpSpPr>
          <p:nvPr/>
        </p:nvGrpSpPr>
        <p:grpSpPr bwMode="auto">
          <a:xfrm>
            <a:off x="5715000" y="3657600"/>
            <a:ext cx="3200400" cy="2492375"/>
            <a:chOff x="2544" y="1008"/>
            <a:chExt cx="2784" cy="2953"/>
          </a:xfrm>
        </p:grpSpPr>
        <p:sp>
          <p:nvSpPr>
            <p:cNvPr id="600084" name="Rectangle 20"/>
            <p:cNvSpPr>
              <a:spLocks noChangeArrowheads="1"/>
            </p:cNvSpPr>
            <p:nvPr/>
          </p:nvSpPr>
          <p:spPr bwMode="auto">
            <a:xfrm>
              <a:off x="3654" y="3600"/>
              <a:ext cx="1329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 sz="1400" b="1">
                  <a:solidFill>
                    <a:srgbClr val="000000"/>
                  </a:solidFill>
                </a:rPr>
                <a:t>Order Quantity</a:t>
              </a:r>
              <a:endParaRPr lang="en-US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00085" name="Line 21"/>
            <p:cNvSpPr>
              <a:spLocks noChangeShapeType="1"/>
            </p:cNvSpPr>
            <p:nvPr/>
          </p:nvSpPr>
          <p:spPr bwMode="auto">
            <a:xfrm>
              <a:off x="3072" y="1248"/>
              <a:ext cx="0" cy="21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86" name="Line 22"/>
            <p:cNvSpPr>
              <a:spLocks noChangeShapeType="1"/>
            </p:cNvSpPr>
            <p:nvPr/>
          </p:nvSpPr>
          <p:spPr bwMode="auto">
            <a:xfrm>
              <a:off x="3072" y="3408"/>
              <a:ext cx="187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87" name="Line 23"/>
            <p:cNvSpPr>
              <a:spLocks noChangeShapeType="1"/>
            </p:cNvSpPr>
            <p:nvPr/>
          </p:nvSpPr>
          <p:spPr bwMode="auto">
            <a:xfrm>
              <a:off x="3696" y="1632"/>
              <a:ext cx="2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88" name="Rectangle 24"/>
            <p:cNvSpPr>
              <a:spLocks noChangeArrowheads="1"/>
            </p:cNvSpPr>
            <p:nvPr/>
          </p:nvSpPr>
          <p:spPr bwMode="auto">
            <a:xfrm>
              <a:off x="3536" y="3015"/>
              <a:ext cx="508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5,000</a:t>
              </a:r>
            </a:p>
          </p:txBody>
        </p:sp>
        <p:sp>
          <p:nvSpPr>
            <p:cNvPr id="600089" name="Rectangle 25"/>
            <p:cNvSpPr>
              <a:spLocks noChangeArrowheads="1"/>
            </p:cNvSpPr>
            <p:nvPr/>
          </p:nvSpPr>
          <p:spPr bwMode="auto">
            <a:xfrm>
              <a:off x="4129" y="3013"/>
              <a:ext cx="586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>
                  <a:solidFill>
                    <a:srgbClr val="000000"/>
                  </a:solidFill>
                </a:rPr>
                <a:t>10,000</a:t>
              </a:r>
            </a:p>
          </p:txBody>
        </p:sp>
        <p:sp>
          <p:nvSpPr>
            <p:cNvPr id="600090" name="Line 26"/>
            <p:cNvSpPr>
              <a:spLocks noChangeShapeType="1"/>
            </p:cNvSpPr>
            <p:nvPr/>
          </p:nvSpPr>
          <p:spPr bwMode="auto">
            <a:xfrm>
              <a:off x="4320" y="1680"/>
              <a:ext cx="2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91" name="Line 27"/>
            <p:cNvSpPr>
              <a:spLocks noChangeShapeType="1"/>
            </p:cNvSpPr>
            <p:nvPr/>
          </p:nvSpPr>
          <p:spPr bwMode="auto">
            <a:xfrm flipV="1">
              <a:off x="3072" y="2352"/>
              <a:ext cx="624" cy="10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92" name="Line 28"/>
            <p:cNvSpPr>
              <a:spLocks noChangeShapeType="1"/>
            </p:cNvSpPr>
            <p:nvPr/>
          </p:nvSpPr>
          <p:spPr bwMode="auto">
            <a:xfrm flipV="1">
              <a:off x="3696" y="1968"/>
              <a:ext cx="624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93" name="Line 29"/>
            <p:cNvSpPr>
              <a:spLocks noChangeShapeType="1"/>
            </p:cNvSpPr>
            <p:nvPr/>
          </p:nvSpPr>
          <p:spPr bwMode="auto">
            <a:xfrm flipV="1">
              <a:off x="4320" y="1632"/>
              <a:ext cx="1008" cy="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094" name="Rectangle 30"/>
            <p:cNvSpPr>
              <a:spLocks noChangeArrowheads="1"/>
            </p:cNvSpPr>
            <p:nvPr/>
          </p:nvSpPr>
          <p:spPr bwMode="auto">
            <a:xfrm>
              <a:off x="2544" y="1008"/>
              <a:ext cx="1467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en-US" sz="1400" b="1">
                  <a:solidFill>
                    <a:srgbClr val="000000"/>
                  </a:solidFill>
                </a:rPr>
                <a:t>Total Material Cost</a:t>
              </a:r>
              <a:endParaRPr lang="en-US" altLang="en-US" sz="14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BC736-8D72-491A-B7F9-A5A293CB81DF}" type="slidenum">
              <a:rPr lang="en-US" altLang="en-US"/>
              <a:pPr/>
              <a:t>56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All-Unit Quantity Discount: Example</a:t>
            </a:r>
          </a:p>
        </p:txBody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54102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/>
              <a:t>Step 1:</a:t>
            </a:r>
            <a:r>
              <a:rPr lang="en-US" altLang="en-US" sz="2000" dirty="0"/>
              <a:t>  Calculate Q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* = 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[(2DS)/hC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] </a:t>
            </a:r>
          </a:p>
          <a:p>
            <a:pPr algn="ctr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= 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[(2)(120000)(100)/(0.2)(2.92)] = </a:t>
            </a:r>
            <a:r>
              <a:rPr lang="en-US" altLang="en-US" sz="2000" b="1" dirty="0"/>
              <a:t>6410</a:t>
            </a:r>
          </a:p>
          <a:p>
            <a:pPr algn="ctr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Not feasible (</a:t>
            </a:r>
            <a:r>
              <a:rPr lang="en-US" altLang="en-US" sz="2000" b="1" dirty="0"/>
              <a:t>6410 &lt; 10000</a:t>
            </a:r>
            <a:r>
              <a:rPr lang="en-US" altLang="en-US" sz="2000" dirty="0"/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Calculate TC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using </a:t>
            </a:r>
            <a:r>
              <a:rPr lang="en-US" altLang="en-US" sz="2000" b="1" dirty="0"/>
              <a:t>C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= $2.92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q2 = 10000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TC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= (120000/10000)(100)+(10000/2)(0.2)(2.92) </a:t>
            </a:r>
            <a:r>
              <a:rPr lang="en-US" altLang="en-US" sz="2000" i="1" dirty="0">
                <a:solidFill>
                  <a:schemeClr val="hlink"/>
                </a:solidFill>
              </a:rPr>
              <a:t>+(120000)(2.92)</a:t>
            </a:r>
          </a:p>
          <a:p>
            <a:pPr algn="ctr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= </a:t>
            </a:r>
            <a:r>
              <a:rPr lang="en-US" altLang="en-US" sz="2000" b="1" dirty="0"/>
              <a:t>$354,520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/>
              <a:t>Step 2:</a:t>
            </a:r>
            <a:r>
              <a:rPr lang="en-US" altLang="en-US" sz="2000" dirty="0"/>
              <a:t>  Calculate Q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* = 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[(2DS)/hC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]</a:t>
            </a:r>
          </a:p>
          <a:p>
            <a:pPr algn="ctr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=</a:t>
            </a:r>
            <a:r>
              <a:rPr lang="en-US" altLang="en-US" sz="2000" dirty="0" err="1"/>
              <a:t>Sqrt</a:t>
            </a:r>
            <a:r>
              <a:rPr lang="en-US" altLang="en-US" sz="2000" dirty="0"/>
              <a:t>[(2)(120000)(100)/(0.2)(</a:t>
            </a:r>
            <a:r>
              <a:rPr lang="en-US" altLang="en-US" sz="2000" b="1" dirty="0"/>
              <a:t>2.96</a:t>
            </a:r>
            <a:r>
              <a:rPr lang="en-US" altLang="en-US" sz="2000" dirty="0"/>
              <a:t>)] = </a:t>
            </a:r>
            <a:r>
              <a:rPr lang="en-US" altLang="en-US" sz="2000" b="1" dirty="0"/>
              <a:t>6367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000" dirty="0"/>
              <a:t>Feasible (5000</a:t>
            </a:r>
            <a:r>
              <a:rPr lang="en-US" altLang="en-US" sz="2400" dirty="0"/>
              <a:t>≤</a:t>
            </a:r>
            <a:r>
              <a:rPr lang="en-US" altLang="en-US" sz="2000" dirty="0"/>
              <a:t>6367</a:t>
            </a:r>
            <a:r>
              <a:rPr lang="en-US" altLang="en-US" sz="2400" dirty="0">
                <a:solidFill>
                  <a:srgbClr val="000000"/>
                </a:solidFill>
              </a:rPr>
              <a:t>≤</a:t>
            </a:r>
            <a:r>
              <a:rPr lang="en-US" altLang="en-US" sz="2000" dirty="0"/>
              <a:t>9999) ----- </a:t>
            </a:r>
            <a:r>
              <a:rPr lang="en-US" altLang="en-US" sz="20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Stop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TC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= (120000/6367)(100)+(6367/2)(0.2)(2.96) </a:t>
            </a:r>
            <a:r>
              <a:rPr lang="en-US" altLang="en-US" sz="2000" i="1" dirty="0">
                <a:solidFill>
                  <a:schemeClr val="hlink"/>
                </a:solidFill>
              </a:rPr>
              <a:t>+(120000)(2.96)</a:t>
            </a:r>
          </a:p>
          <a:p>
            <a:pPr algn="ctr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= </a:t>
            </a:r>
            <a:r>
              <a:rPr lang="en-US" altLang="en-US" sz="2000" b="1" dirty="0"/>
              <a:t>$358,969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TC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&lt; TC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itchFamily="2" charset="2"/>
              </a:rPr>
              <a:t></a:t>
            </a:r>
            <a:r>
              <a:rPr lang="en-US" altLang="en-US" sz="2000" dirty="0"/>
              <a:t> </a:t>
            </a:r>
            <a:r>
              <a:rPr lang="en-US" alt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optimal order quantity Q* is q2 = 10000</a:t>
            </a:r>
            <a:endParaRPr lang="en-US" altLang="en-US" sz="24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57BD-72A5-4093-92E4-CB2BF9AF9E54}" type="slidenum">
              <a:rPr lang="en-US" altLang="en-US"/>
              <a:pPr/>
              <a:t>57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All-Unit Quantity Discounts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altLang="en-US" dirty="0"/>
              <a:t>Suppose fixed order cost were reduced to $4</a:t>
            </a:r>
          </a:p>
          <a:p>
            <a:pPr lvl="1"/>
            <a:r>
              <a:rPr lang="en-US" altLang="en-US" dirty="0"/>
              <a:t>Without discount, Q* would be reduced to 1265 units</a:t>
            </a:r>
          </a:p>
          <a:p>
            <a:pPr lvl="1"/>
            <a:r>
              <a:rPr lang="en-US" altLang="en-US" dirty="0"/>
              <a:t>With discount, optimal lot size would still be 10000 units</a:t>
            </a:r>
          </a:p>
          <a:p>
            <a:r>
              <a:rPr lang="en-US" altLang="en-US" dirty="0"/>
              <a:t>What is the effect of such a discount schedule?</a:t>
            </a:r>
          </a:p>
          <a:p>
            <a:pPr lvl="1"/>
            <a:r>
              <a:rPr lang="en-US" altLang="en-US" dirty="0"/>
              <a:t>Retailers are encouraged to increase the size of their orders</a:t>
            </a:r>
          </a:p>
          <a:p>
            <a:pPr lvl="1"/>
            <a:r>
              <a:rPr lang="en-US" altLang="en-US" dirty="0"/>
              <a:t>Average inventory (cycle inventory) in the supply chain is increased</a:t>
            </a:r>
          </a:p>
          <a:p>
            <a:pPr lvl="1"/>
            <a:r>
              <a:rPr lang="en-US" altLang="en-US" dirty="0"/>
              <a:t>Average flow time is increased</a:t>
            </a:r>
          </a:p>
          <a:p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Is an all-unit quantity discount an advantage in the supply chain?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08900" cy="1676400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0"/>
              </a:spcBef>
              <a:defRPr/>
            </a:pPr>
            <a:r>
              <a:rPr lang="en-US" i="1" dirty="0"/>
              <a:t>Multi-block tariffs – </a:t>
            </a:r>
            <a:r>
              <a:rPr lang="en-US" dirty="0"/>
              <a:t>the </a:t>
            </a:r>
            <a:r>
              <a:rPr lang="en-US" i="1" dirty="0"/>
              <a:t>marginal cost </a:t>
            </a:r>
            <a:r>
              <a:rPr lang="en-US" dirty="0"/>
              <a:t>of a unit that decreases at a breakpoint</a:t>
            </a:r>
          </a:p>
          <a:p>
            <a:pPr lvl="1" eaLnBrk="1" fontAlgn="auto" hangingPunct="1">
              <a:spcBef>
                <a:spcPts val="0"/>
              </a:spcBef>
              <a:defRPr/>
            </a:pPr>
            <a:r>
              <a:rPr lang="en-US" sz="2000" dirty="0"/>
              <a:t>For each value of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r>
              <a:rPr lang="en-US" sz="2000" dirty="0"/>
              <a:t>, 0 ≤ </a:t>
            </a:r>
            <a:r>
              <a:rPr lang="en-US" sz="2000" i="1" dirty="0">
                <a:latin typeface="Times New Roman"/>
                <a:cs typeface="Times New Roman"/>
              </a:rPr>
              <a:t>i</a:t>
            </a:r>
            <a:r>
              <a:rPr lang="en-US" sz="2000" dirty="0"/>
              <a:t> ≤ </a:t>
            </a:r>
            <a:r>
              <a:rPr lang="en-US" sz="2000" i="1" dirty="0">
                <a:latin typeface="Times New Roman"/>
                <a:cs typeface="Times New Roman"/>
              </a:rPr>
              <a:t>r</a:t>
            </a:r>
            <a:r>
              <a:rPr lang="en-US" sz="2000" dirty="0"/>
              <a:t>, let </a:t>
            </a:r>
            <a:r>
              <a:rPr lang="en-US" sz="2000" i="1" dirty="0">
                <a:latin typeface="Times New Roman"/>
                <a:cs typeface="Times New Roman"/>
              </a:rPr>
              <a:t>V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i="1" dirty="0"/>
              <a:t> </a:t>
            </a:r>
            <a:r>
              <a:rPr lang="en-US" sz="2000" dirty="0"/>
              <a:t>be the cost of ordering </a:t>
            </a:r>
            <a:r>
              <a:rPr lang="en-US" sz="2000" i="1" dirty="0">
                <a:latin typeface="Times New Roman"/>
                <a:cs typeface="Times New Roman"/>
              </a:rPr>
              <a:t>q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i="1" dirty="0"/>
              <a:t> </a:t>
            </a:r>
            <a:r>
              <a:rPr lang="en-US" sz="2000" dirty="0"/>
              <a:t>units</a:t>
            </a:r>
          </a:p>
        </p:txBody>
      </p:sp>
      <p:graphicFrame>
        <p:nvGraphicFramePr>
          <p:cNvPr id="5" name="Object 1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679088"/>
              </p:ext>
            </p:extLst>
          </p:nvPr>
        </p:nvGraphicFramePr>
        <p:xfrm>
          <a:off x="1143000" y="3276600"/>
          <a:ext cx="6934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80" name="Equation" r:id="rId3" imgW="5769000" imgH="429480" progId="Equation.DSMT4">
                  <p:embed/>
                </p:oleObj>
              </mc:Choice>
              <mc:Fallback>
                <p:oleObj name="Equation" r:id="rId3" imgW="5769000" imgH="42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276600"/>
                        <a:ext cx="6934200" cy="533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58</a:t>
            </a:fld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6" name="Picture 5" descr="FG_11_0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4038600"/>
            <a:ext cx="4419600" cy="272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019800" y="5535613"/>
            <a:ext cx="10890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Figure 11-4</a:t>
            </a:r>
          </a:p>
        </p:txBody>
      </p:sp>
    </p:spTree>
    <p:extLst>
      <p:ext uri="{BB962C8B-B14F-4D97-AF65-F5344CB8AC3E}">
        <p14:creationId xmlns:p14="http://schemas.microsoft.com/office/powerpoint/2010/main" val="1632880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Material Cost</a:t>
            </a:r>
          </a:p>
        </p:txBody>
      </p:sp>
      <p:sp>
        <p:nvSpPr>
          <p:cNvPr id="39" name="Line 1026"/>
          <p:cNvSpPr>
            <a:spLocks noChangeShapeType="1"/>
          </p:cNvSpPr>
          <p:nvPr/>
        </p:nvSpPr>
        <p:spPr bwMode="auto">
          <a:xfrm>
            <a:off x="4060738" y="2245401"/>
            <a:ext cx="0" cy="293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1027"/>
          <p:cNvSpPr>
            <a:spLocks noChangeShapeType="1"/>
          </p:cNvSpPr>
          <p:nvPr/>
        </p:nvSpPr>
        <p:spPr bwMode="auto">
          <a:xfrm>
            <a:off x="3908338" y="5023526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Text Box 1028"/>
          <p:cNvSpPr txBox="1">
            <a:spLocks noChangeArrowheads="1"/>
          </p:cNvSpPr>
          <p:nvPr/>
        </p:nvSpPr>
        <p:spPr bwMode="auto">
          <a:xfrm>
            <a:off x="2897645" y="1802330"/>
            <a:ext cx="2308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Total Material Cost</a:t>
            </a:r>
          </a:p>
        </p:txBody>
      </p:sp>
      <p:sp>
        <p:nvSpPr>
          <p:cNvPr id="42" name="Text Box 1029"/>
          <p:cNvSpPr txBox="1">
            <a:spLocks noChangeArrowheads="1"/>
          </p:cNvSpPr>
          <p:nvPr/>
        </p:nvSpPr>
        <p:spPr bwMode="auto">
          <a:xfrm>
            <a:off x="6703926" y="4791106"/>
            <a:ext cx="4559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Q</a:t>
            </a:r>
          </a:p>
        </p:txBody>
      </p:sp>
      <p:sp>
        <p:nvSpPr>
          <p:cNvPr id="43" name="Oval 1034"/>
          <p:cNvSpPr>
            <a:spLocks noChangeArrowheads="1"/>
          </p:cNvSpPr>
          <p:nvPr/>
        </p:nvSpPr>
        <p:spPr bwMode="auto">
          <a:xfrm>
            <a:off x="4016288" y="4975901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036"/>
          <p:cNvSpPr>
            <a:spLocks noChangeShapeType="1"/>
          </p:cNvSpPr>
          <p:nvPr/>
        </p:nvSpPr>
        <p:spPr bwMode="auto">
          <a:xfrm>
            <a:off x="4768763" y="3732479"/>
            <a:ext cx="0" cy="129422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" name="Line 1043"/>
          <p:cNvSpPr>
            <a:spLocks noChangeShapeType="1"/>
          </p:cNvSpPr>
          <p:nvPr/>
        </p:nvSpPr>
        <p:spPr bwMode="auto">
          <a:xfrm>
            <a:off x="5584738" y="2810142"/>
            <a:ext cx="0" cy="221814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" name="Line 1044"/>
          <p:cNvSpPr>
            <a:spLocks noChangeShapeType="1"/>
          </p:cNvSpPr>
          <p:nvPr/>
        </p:nvSpPr>
        <p:spPr bwMode="auto">
          <a:xfrm>
            <a:off x="4389351" y="4410751"/>
            <a:ext cx="1190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3" name="Line 1045"/>
          <p:cNvSpPr>
            <a:spLocks noChangeShapeType="1"/>
          </p:cNvSpPr>
          <p:nvPr/>
        </p:nvSpPr>
        <p:spPr bwMode="auto">
          <a:xfrm flipH="1" flipV="1">
            <a:off x="4503651" y="4205964"/>
            <a:ext cx="0" cy="2047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6" name="Line 1047"/>
          <p:cNvSpPr>
            <a:spLocks noChangeShapeType="1"/>
          </p:cNvSpPr>
          <p:nvPr/>
        </p:nvSpPr>
        <p:spPr bwMode="auto">
          <a:xfrm>
            <a:off x="5047289" y="3412769"/>
            <a:ext cx="19334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" name="Line 1048"/>
          <p:cNvSpPr>
            <a:spLocks noChangeShapeType="1"/>
          </p:cNvSpPr>
          <p:nvPr/>
        </p:nvSpPr>
        <p:spPr bwMode="auto">
          <a:xfrm flipH="1" flipV="1">
            <a:off x="5240636" y="3207982"/>
            <a:ext cx="0" cy="2047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Line 1050"/>
          <p:cNvSpPr>
            <a:spLocks noChangeShapeType="1"/>
          </p:cNvSpPr>
          <p:nvPr/>
        </p:nvSpPr>
        <p:spPr bwMode="auto">
          <a:xfrm>
            <a:off x="5836133" y="2656238"/>
            <a:ext cx="386159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Line 1051"/>
          <p:cNvSpPr>
            <a:spLocks noChangeShapeType="1"/>
          </p:cNvSpPr>
          <p:nvPr/>
        </p:nvSpPr>
        <p:spPr bwMode="auto">
          <a:xfrm flipH="1" flipV="1">
            <a:off x="6217530" y="2403825"/>
            <a:ext cx="0" cy="25241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" name="Text Box 1052"/>
          <p:cNvSpPr txBox="1">
            <a:spLocks noChangeArrowheads="1"/>
          </p:cNvSpPr>
          <p:nvPr/>
        </p:nvSpPr>
        <p:spPr bwMode="auto">
          <a:xfrm>
            <a:off x="6160118" y="2324636"/>
            <a:ext cx="4436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C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6" name="Line 1057"/>
          <p:cNvSpPr>
            <a:spLocks noChangeShapeType="1"/>
          </p:cNvSpPr>
          <p:nvPr/>
        </p:nvSpPr>
        <p:spPr bwMode="auto">
          <a:xfrm flipH="1">
            <a:off x="4055976" y="3732479"/>
            <a:ext cx="709613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" name="Line 1059"/>
          <p:cNvSpPr>
            <a:spLocks noChangeShapeType="1"/>
          </p:cNvSpPr>
          <p:nvPr/>
        </p:nvSpPr>
        <p:spPr bwMode="auto">
          <a:xfrm flipH="1">
            <a:off x="4055976" y="2828098"/>
            <a:ext cx="15335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" name="Text Box 1053"/>
          <p:cNvSpPr txBox="1">
            <a:spLocks noChangeArrowheads="1"/>
          </p:cNvSpPr>
          <p:nvPr/>
        </p:nvSpPr>
        <p:spPr bwMode="auto">
          <a:xfrm>
            <a:off x="4579850" y="506699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6" name="Text Box 1053"/>
          <p:cNvSpPr txBox="1">
            <a:spLocks noChangeArrowheads="1"/>
          </p:cNvSpPr>
          <p:nvPr/>
        </p:nvSpPr>
        <p:spPr bwMode="auto">
          <a:xfrm>
            <a:off x="5344098" y="506699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7" name="Text Box 1053"/>
          <p:cNvSpPr txBox="1">
            <a:spLocks noChangeArrowheads="1"/>
          </p:cNvSpPr>
          <p:nvPr/>
        </p:nvSpPr>
        <p:spPr bwMode="auto">
          <a:xfrm>
            <a:off x="3858198" y="5066996"/>
            <a:ext cx="4050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q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78" name="Text Box 1052"/>
          <p:cNvSpPr txBox="1">
            <a:spLocks noChangeArrowheads="1"/>
          </p:cNvSpPr>
          <p:nvPr/>
        </p:nvSpPr>
        <p:spPr bwMode="auto">
          <a:xfrm>
            <a:off x="5208501" y="3094979"/>
            <a:ext cx="4436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C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9" name="Text Box 1052"/>
          <p:cNvSpPr txBox="1">
            <a:spLocks noChangeArrowheads="1"/>
          </p:cNvSpPr>
          <p:nvPr/>
        </p:nvSpPr>
        <p:spPr bwMode="auto">
          <a:xfrm>
            <a:off x="4430417" y="4127575"/>
            <a:ext cx="4436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C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82" name="Text Box 1058"/>
          <p:cNvSpPr txBox="1">
            <a:spLocks noChangeArrowheads="1"/>
          </p:cNvSpPr>
          <p:nvPr/>
        </p:nvSpPr>
        <p:spPr bwMode="auto">
          <a:xfrm>
            <a:off x="1766220" y="3486960"/>
            <a:ext cx="225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V</a:t>
            </a:r>
            <a:r>
              <a:rPr lang="en-US" baseline="-25000" dirty="0">
                <a:solidFill>
                  <a:srgbClr val="800000"/>
                </a:solidFill>
                <a:latin typeface="Times New Roman"/>
                <a:cs typeface="Times New Roman"/>
              </a:rPr>
              <a:t>1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 =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4" name="Line 1070"/>
          <p:cNvSpPr>
            <a:spLocks noChangeShapeType="1"/>
          </p:cNvSpPr>
          <p:nvPr/>
        </p:nvSpPr>
        <p:spPr bwMode="auto">
          <a:xfrm flipV="1">
            <a:off x="4060871" y="3732479"/>
            <a:ext cx="708025" cy="129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" name="Line 1074"/>
          <p:cNvSpPr>
            <a:spLocks noChangeShapeType="1"/>
          </p:cNvSpPr>
          <p:nvPr/>
        </p:nvSpPr>
        <p:spPr bwMode="auto">
          <a:xfrm flipV="1">
            <a:off x="4772071" y="2810142"/>
            <a:ext cx="822325" cy="915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2" name="Line 1076"/>
          <p:cNvSpPr>
            <a:spLocks noChangeShapeType="1"/>
          </p:cNvSpPr>
          <p:nvPr/>
        </p:nvSpPr>
        <p:spPr bwMode="auto">
          <a:xfrm flipV="1">
            <a:off x="5594396" y="2187842"/>
            <a:ext cx="984250" cy="617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3459" y="2625476"/>
            <a:ext cx="2986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V</a:t>
            </a:r>
            <a:r>
              <a:rPr lang="en-US" baseline="-25000" dirty="0">
                <a:solidFill>
                  <a:srgbClr val="800000"/>
                </a:solidFill>
                <a:latin typeface="Times New Roman"/>
                <a:cs typeface="Times New Roman"/>
              </a:rPr>
              <a:t>2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 =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 +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– </a:t>
            </a: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lang="en-US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3" name="Text Box 1058"/>
          <p:cNvSpPr txBox="1">
            <a:spLocks noChangeArrowheads="1"/>
          </p:cNvSpPr>
          <p:nvPr/>
        </p:nvSpPr>
        <p:spPr bwMode="auto">
          <a:xfrm>
            <a:off x="1697945" y="4790962"/>
            <a:ext cx="2253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V</a:t>
            </a:r>
            <a:r>
              <a:rPr lang="en-US" baseline="-25000" dirty="0">
                <a:solidFill>
                  <a:srgbClr val="800000"/>
                </a:solidFill>
                <a:latin typeface="Times New Roman"/>
                <a:cs typeface="Times New Roman"/>
              </a:rPr>
              <a:t>0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 = </a:t>
            </a:r>
            <a:r>
              <a:rPr lang="en-US" dirty="0">
                <a:latin typeface="Times New Roman"/>
                <a:cs typeface="Times New Roman"/>
              </a:rPr>
              <a:t>0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 sz="900" dirty="0">
              <a:solidFill>
                <a:srgbClr val="000000"/>
              </a:solidFill>
            </a:endParaRPr>
          </a:p>
        </p:txBody>
      </p:sp>
      <p:graphicFrame>
        <p:nvGraphicFramePr>
          <p:cNvPr id="65" name="Object 1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383867"/>
              </p:ext>
            </p:extLst>
          </p:nvPr>
        </p:nvGraphicFramePr>
        <p:xfrm>
          <a:off x="1541167" y="6026398"/>
          <a:ext cx="577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03" name="Equation" r:id="rId3" imgW="5769000" imgH="429480" progId="Equation.DSMT4">
                  <p:embed/>
                </p:oleObj>
              </mc:Choice>
              <mc:Fallback>
                <p:oleObj name="Equation" r:id="rId3" imgW="5769000" imgH="42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167" y="6026398"/>
                        <a:ext cx="57785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571049"/>
            <a:ext cx="523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800000"/>
                </a:solidFill>
                <a:latin typeface="Times New Roman"/>
                <a:cs typeface="Times New Roman"/>
              </a:rPr>
              <a:t>V</a:t>
            </a:r>
            <a:r>
              <a:rPr lang="en-US" sz="2400" i="1" baseline="-25000" dirty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r>
              <a:rPr lang="en-US" sz="2400" dirty="0"/>
              <a:t> = material cost of ordering </a:t>
            </a:r>
            <a:r>
              <a:rPr lang="en-US" sz="2400" i="1" dirty="0">
                <a:latin typeface="Times New Roman"/>
                <a:cs typeface="Times New Roman"/>
              </a:rPr>
              <a:t>q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/>
              <a:t> units: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59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5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7E84F-7F9D-40CF-A313-35DAF85AE51C}" type="slidenum">
              <a:rPr lang="en-US" altLang="en-US"/>
              <a:pPr/>
              <a:t>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382000" cy="800100"/>
          </a:xfrm>
        </p:spPr>
        <p:txBody>
          <a:bodyPr>
            <a:normAutofit/>
          </a:bodyPr>
          <a:lstStyle/>
          <a:p>
            <a:r>
              <a:rPr lang="en-US" altLang="en-US" dirty="0"/>
              <a:t>Role of Cycle Inventory in a Supply Chain</a:t>
            </a:r>
          </a:p>
        </p:txBody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0010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Cycle inventory is held primarily to take advantage of </a:t>
            </a:r>
            <a:r>
              <a:rPr lang="en-US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economies of scale</a:t>
            </a:r>
            <a:r>
              <a:rPr lang="en-US" altLang="en-US" sz="2400" dirty="0"/>
              <a:t> in the supply chain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Supply chain costs influencing lot size: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Material cost = </a:t>
            </a:r>
            <a:r>
              <a:rPr lang="en-US" altLang="en-US" sz="2000" b="1" dirty="0"/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Fixed ordering cost = </a:t>
            </a:r>
            <a:r>
              <a:rPr lang="en-US" altLang="en-US" sz="2000" b="1" dirty="0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Holding cost = </a:t>
            </a:r>
            <a:r>
              <a:rPr lang="en-US" altLang="en-US" sz="2000" b="1" dirty="0"/>
              <a:t>H = </a:t>
            </a:r>
            <a:r>
              <a:rPr lang="en-US" altLang="en-US" sz="2000" b="1" dirty="0" err="1"/>
              <a:t>hC</a:t>
            </a:r>
            <a:r>
              <a:rPr lang="en-US" altLang="en-US" sz="2000" dirty="0"/>
              <a:t> (h = cost of holding $1 in inventory for one year)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Primary role of cycle inventory is to allow different stages to purchase product in lot sizes that </a:t>
            </a:r>
            <a:r>
              <a:rPr lang="en-US" altLang="en-US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minimize the sum of material, ordering, and holding costs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tx2"/>
                </a:solidFill>
              </a:rPr>
              <a:t>Ideally</a:t>
            </a:r>
            <a:r>
              <a:rPr lang="en-US" altLang="en-US" sz="2400" dirty="0"/>
              <a:t>, cycle inventory decisions </a:t>
            </a:r>
            <a:r>
              <a:rPr lang="en-US" altLang="en-US" sz="2400" i="1" dirty="0"/>
              <a:t>should consider costs across the entire supply chain 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tx2"/>
                </a:solidFill>
              </a:rPr>
              <a:t>In practice</a:t>
            </a:r>
            <a:r>
              <a:rPr lang="en-US" altLang="en-US" sz="2400" dirty="0"/>
              <a:t>, each stage generally makes its own supply chain decisions – </a:t>
            </a:r>
            <a:r>
              <a:rPr lang="en-US" altLang="en-US" sz="2400" b="1" i="1" dirty="0">
                <a:solidFill>
                  <a:schemeClr val="tx2"/>
                </a:solidFill>
              </a:rPr>
              <a:t>increasing total cycle inventory and total costs in the supply chain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Discounts</a:t>
            </a:r>
          </a:p>
        </p:txBody>
      </p:sp>
      <p:sp>
        <p:nvSpPr>
          <p:cNvPr id="117413" name="Content Placeholder 2"/>
          <p:cNvSpPr>
            <a:spLocks noGrp="1"/>
          </p:cNvSpPr>
          <p:nvPr>
            <p:ph idx="1"/>
          </p:nvPr>
        </p:nvSpPr>
        <p:spPr>
          <a:xfrm>
            <a:off x="812800" y="1371600"/>
            <a:ext cx="6883400" cy="9906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/>
              <a:t>Suppose </a:t>
            </a:r>
            <a:r>
              <a:rPr lang="en-US" sz="2400" i="1" dirty="0">
                <a:latin typeface="Times New Roman"/>
                <a:cs typeface="Times New Roman"/>
              </a:rPr>
              <a:t>q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>
                <a:latin typeface="Times New Roman"/>
                <a:cs typeface="Times New Roman"/>
              </a:rPr>
              <a:t> ≤ </a:t>
            </a:r>
            <a:r>
              <a:rPr lang="en-US" sz="2400" i="1" dirty="0">
                <a:latin typeface="Times New Roman"/>
                <a:cs typeface="Times New Roman"/>
              </a:rPr>
              <a:t>Q</a:t>
            </a:r>
            <a:r>
              <a:rPr lang="en-US" sz="2400" dirty="0">
                <a:latin typeface="Times New Roman"/>
                <a:cs typeface="Times New Roman"/>
              </a:rPr>
              <a:t> &lt; </a:t>
            </a:r>
            <a:r>
              <a:rPr lang="en-US" sz="2400" i="1" dirty="0">
                <a:latin typeface="Times New Roman"/>
                <a:cs typeface="Times New Roman"/>
              </a:rPr>
              <a:t>q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baseline="-25000" dirty="0">
                <a:latin typeface="Times New Roman"/>
                <a:cs typeface="Times New Roman"/>
              </a:rPr>
              <a:t>+1</a:t>
            </a:r>
            <a:endParaRPr lang="en-US" sz="2400" dirty="0"/>
          </a:p>
          <a:p>
            <a:pPr marL="0" indent="0" eaLnBrk="1" hangingPunct="1">
              <a:buFont typeface="Arial" charset="0"/>
              <a:buNone/>
            </a:pPr>
            <a:r>
              <a:rPr lang="en-US" sz="2400" dirty="0"/>
              <a:t>Material cost of each order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i="1" dirty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/>
              <a:t> + 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dirty="0"/>
              <a:t> –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/>
              <a:t>)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graphicFrame>
        <p:nvGraphicFramePr>
          <p:cNvPr id="4" name="Object 6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506028"/>
              </p:ext>
            </p:extLst>
          </p:nvPr>
        </p:nvGraphicFramePr>
        <p:xfrm>
          <a:off x="1295400" y="2362200"/>
          <a:ext cx="5754687" cy="233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46" name="Equation" r:id="rId3" imgW="2958840" imgH="1155600" progId="Equation.DSMT4">
                  <p:embed/>
                </p:oleObj>
              </mc:Choice>
              <mc:Fallback>
                <p:oleObj name="Equation" r:id="rId3" imgW="2958840" imgH="11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362200"/>
                        <a:ext cx="5754687" cy="23383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524000" y="4787900"/>
            <a:ext cx="6616700" cy="1701800"/>
            <a:chOff x="292101" y="4635500"/>
            <a:chExt cx="6616699" cy="1701800"/>
          </a:xfrm>
        </p:grpSpPr>
        <p:graphicFrame>
          <p:nvGraphicFramePr>
            <p:cNvPr id="117410" name="Object 674"/>
            <p:cNvGraphicFramePr>
              <a:graphicFrameLocks noChangeAspect="1"/>
            </p:cNvGraphicFramePr>
            <p:nvPr/>
          </p:nvGraphicFramePr>
          <p:xfrm>
            <a:off x="3073400" y="4635500"/>
            <a:ext cx="3835400" cy="901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247" name="Equation" r:id="rId5" imgW="3821400" imgH="886680" progId="Equation.DSMT4">
                    <p:embed/>
                  </p:oleObj>
                </mc:Choice>
                <mc:Fallback>
                  <p:oleObj name="Equation" r:id="rId5" imgW="3821400" imgH="886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3400" y="4635500"/>
                          <a:ext cx="3835400" cy="901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411" name="Object 675"/>
            <p:cNvGraphicFramePr>
              <a:graphicFrameLocks noChangeAspect="1"/>
            </p:cNvGraphicFramePr>
            <p:nvPr/>
          </p:nvGraphicFramePr>
          <p:xfrm>
            <a:off x="3308350" y="5499100"/>
            <a:ext cx="2476500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248" name="Equation" r:id="rId7" imgW="2468520" imgH="822600" progId="Equation.DSMT4">
                    <p:embed/>
                  </p:oleObj>
                </mc:Choice>
                <mc:Fallback>
                  <p:oleObj name="Equation" r:id="rId7" imgW="2468520" imgH="82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8350" y="5499100"/>
                          <a:ext cx="2476500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7415" name="TextBox 9"/>
            <p:cNvSpPr txBox="1">
              <a:spLocks noChangeArrowheads="1"/>
            </p:cNvSpPr>
            <p:nvPr/>
          </p:nvSpPr>
          <p:spPr bwMode="auto">
            <a:xfrm>
              <a:off x="292101" y="4813300"/>
              <a:ext cx="27685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n-lt"/>
                </a:rPr>
                <a:t>Total annual cost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5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Annual Cost…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24000" y="1371600"/>
            <a:ext cx="5832272" cy="2753774"/>
            <a:chOff x="1514335" y="2320131"/>
            <a:chExt cx="5832272" cy="2753774"/>
          </a:xfrm>
        </p:grpSpPr>
        <p:graphicFrame>
          <p:nvGraphicFramePr>
            <p:cNvPr id="6" name="Object 6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7069589"/>
                </p:ext>
              </p:extLst>
            </p:nvPr>
          </p:nvGraphicFramePr>
          <p:xfrm>
            <a:off x="1514335" y="2320131"/>
            <a:ext cx="5832272" cy="2230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0102" name="Equation" r:id="rId3" imgW="2815920" imgH="1051200" progId="Equation.DSMT4">
                    <p:embed/>
                  </p:oleObj>
                </mc:Choice>
                <mc:Fallback>
                  <p:oleObj name="Equation" r:id="rId3" imgW="2815920" imgH="105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335" y="2320131"/>
                          <a:ext cx="5832272" cy="22306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eft Brace 8"/>
            <p:cNvSpPr/>
            <p:nvPr/>
          </p:nvSpPr>
          <p:spPr>
            <a:xfrm rot="16200000">
              <a:off x="6131298" y="3563813"/>
              <a:ext cx="204833" cy="1515709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07959" y="4420743"/>
              <a:ext cx="1057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constant</a:t>
              </a:r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3360345" y="2656827"/>
              <a:ext cx="204833" cy="3343341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1091" y="4427574"/>
              <a:ext cx="3343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800000"/>
                  </a:solidFill>
                </a:rPr>
                <a:t>EOQ cost function with </a:t>
              </a:r>
              <a:r>
                <a:rPr lang="en-US" i="1" dirty="0">
                  <a:solidFill>
                    <a:srgbClr val="800000"/>
                  </a:solidFill>
                  <a:latin typeface="Times New Roman"/>
                  <a:cs typeface="Times New Roman"/>
                </a:rPr>
                <a:t>S</a:t>
              </a:r>
              <a:br>
                <a:rPr lang="en-US" dirty="0">
                  <a:solidFill>
                    <a:srgbClr val="800000"/>
                  </a:solidFill>
                </a:rPr>
              </a:br>
              <a:r>
                <a:rPr lang="en-US" dirty="0">
                  <a:solidFill>
                    <a:srgbClr val="800000"/>
                  </a:solidFill>
                </a:rPr>
                <a:t>replaced by </a:t>
              </a:r>
              <a:r>
                <a:rPr lang="en-US" i="1" dirty="0">
                  <a:solidFill>
                    <a:srgbClr val="800000"/>
                  </a:solidFill>
                  <a:latin typeface="Times New Roman"/>
                  <a:cs typeface="Times New Roman"/>
                </a:rPr>
                <a:t>S</a:t>
              </a:r>
              <a:r>
                <a:rPr lang="en-US" dirty="0">
                  <a:solidFill>
                    <a:srgbClr val="800000"/>
                  </a:solidFill>
                  <a:latin typeface="Times New Roman"/>
                  <a:cs typeface="Times New Roman"/>
                </a:rPr>
                <a:t> + </a:t>
              </a:r>
              <a:r>
                <a:rPr lang="en-US" i="1" dirty="0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i="1" baseline="-25000" dirty="0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dirty="0">
                  <a:solidFill>
                    <a:srgbClr val="800000"/>
                  </a:solidFill>
                </a:rPr>
                <a:t> + (</a:t>
              </a:r>
              <a:r>
                <a:rPr lang="en-US" i="1" dirty="0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dirty="0">
                  <a:solidFill>
                    <a:srgbClr val="800000"/>
                  </a:solidFill>
                </a:rPr>
                <a:t> – </a:t>
              </a:r>
              <a:r>
                <a:rPr lang="en-US" i="1" dirty="0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r>
                <a:rPr lang="en-US" i="1" baseline="-25000" dirty="0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dirty="0">
                  <a:solidFill>
                    <a:srgbClr val="800000"/>
                  </a:solidFill>
                </a:rPr>
                <a:t>)</a:t>
              </a:r>
              <a:r>
                <a:rPr lang="en-US" i="1" dirty="0" err="1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i="1" baseline="-25000" dirty="0" err="1">
                  <a:solidFill>
                    <a:srgbClr val="8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dirty="0">
                  <a:solidFill>
                    <a:srgbClr val="800000"/>
                  </a:solidFill>
                </a:rPr>
                <a:t> </a:t>
              </a:r>
            </a:p>
          </p:txBody>
        </p:sp>
      </p:grpSp>
      <p:graphicFrame>
        <p:nvGraphicFramePr>
          <p:cNvPr id="13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576951"/>
              </p:ext>
            </p:extLst>
          </p:nvPr>
        </p:nvGraphicFramePr>
        <p:xfrm>
          <a:off x="5279159" y="4073395"/>
          <a:ext cx="3444150" cy="99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03" name="Equation" r:id="rId5" imgW="1636560" imgH="456840" progId="Equation.DSMT4">
                  <p:embed/>
                </p:oleObj>
              </mc:Choice>
              <mc:Fallback>
                <p:oleObj name="Equation" r:id="rId5" imgW="1636560" imgH="456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9159" y="4073395"/>
                        <a:ext cx="3444150" cy="9925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61</a:t>
            </a:fld>
            <a:endParaRPr lang="en-US" altLang="en-US" sz="1400">
              <a:latin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9082" y="4440941"/>
            <a:ext cx="4681955" cy="2092716"/>
            <a:chOff x="1328390" y="2526643"/>
            <a:chExt cx="6093440" cy="3002065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1847850" y="3081338"/>
              <a:ext cx="4451350" cy="1422400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88" y="752"/>
                </a:cxn>
                <a:cxn ang="0">
                  <a:pos x="1115" y="771"/>
                </a:cxn>
                <a:cxn ang="0">
                  <a:pos x="2804" y="0"/>
                </a:cxn>
              </a:cxnLst>
              <a:rect l="0" t="0" r="r" b="b"/>
              <a:pathLst>
                <a:path w="2804" h="896">
                  <a:moveTo>
                    <a:pt x="0" y="108"/>
                  </a:moveTo>
                  <a:cubicBezTo>
                    <a:pt x="31" y="215"/>
                    <a:pt x="2" y="642"/>
                    <a:pt x="188" y="752"/>
                  </a:cubicBezTo>
                  <a:cubicBezTo>
                    <a:pt x="374" y="862"/>
                    <a:pt x="679" y="896"/>
                    <a:pt x="1115" y="771"/>
                  </a:cubicBezTo>
                  <a:cubicBezTo>
                    <a:pt x="1551" y="646"/>
                    <a:pt x="2452" y="161"/>
                    <a:pt x="280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>
              <a:off x="1720850" y="2933701"/>
              <a:ext cx="0" cy="2192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1568450" y="4973638"/>
              <a:ext cx="4962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1328390" y="2526643"/>
              <a:ext cx="8061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TC(Q)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6518275" y="4808538"/>
              <a:ext cx="42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/>
                  <a:cs typeface="Times New Roman"/>
                </a:rPr>
                <a:t>Q</a:t>
              </a:r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V="1">
              <a:off x="2759075" y="4424362"/>
              <a:ext cx="0" cy="5492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H="1" flipV="1">
              <a:off x="3678238" y="4648201"/>
              <a:ext cx="12700" cy="3206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4848225" y="4610101"/>
              <a:ext cx="0" cy="37623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425700" y="3103563"/>
              <a:ext cx="0" cy="205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4457700" y="3103563"/>
              <a:ext cx="0" cy="205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1897063" y="3298826"/>
              <a:ext cx="4471987" cy="142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9" y="727"/>
                </a:cxn>
                <a:cxn ang="0">
                  <a:pos x="1489" y="831"/>
                </a:cxn>
                <a:cxn ang="0">
                  <a:pos x="2817" y="339"/>
                </a:cxn>
              </a:cxnLst>
              <a:rect l="0" t="0" r="r" b="b"/>
              <a:pathLst>
                <a:path w="2817" h="896">
                  <a:moveTo>
                    <a:pt x="0" y="0"/>
                  </a:moveTo>
                  <a:cubicBezTo>
                    <a:pt x="65" y="121"/>
                    <a:pt x="141" y="589"/>
                    <a:pt x="389" y="727"/>
                  </a:cubicBezTo>
                  <a:cubicBezTo>
                    <a:pt x="637" y="865"/>
                    <a:pt x="1085" y="896"/>
                    <a:pt x="1489" y="831"/>
                  </a:cubicBezTo>
                  <a:cubicBezTo>
                    <a:pt x="1893" y="766"/>
                    <a:pt x="2540" y="441"/>
                    <a:pt x="2817" y="3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2239963" y="3019426"/>
              <a:ext cx="4332287" cy="1633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1" y="867"/>
                </a:cxn>
                <a:cxn ang="0">
                  <a:pos x="1973" y="975"/>
                </a:cxn>
                <a:cxn ang="0">
                  <a:pos x="2729" y="639"/>
                </a:cxn>
              </a:cxnLst>
              <a:rect l="0" t="0" r="r" b="b"/>
              <a:pathLst>
                <a:path w="2729" h="1029">
                  <a:moveTo>
                    <a:pt x="0" y="0"/>
                  </a:moveTo>
                  <a:cubicBezTo>
                    <a:pt x="177" y="145"/>
                    <a:pt x="732" y="705"/>
                    <a:pt x="1061" y="867"/>
                  </a:cubicBezTo>
                  <a:cubicBezTo>
                    <a:pt x="1390" y="1029"/>
                    <a:pt x="1695" y="1013"/>
                    <a:pt x="1973" y="975"/>
                  </a:cubicBezTo>
                  <a:cubicBezTo>
                    <a:pt x="2251" y="937"/>
                    <a:pt x="2572" y="709"/>
                    <a:pt x="2729" y="6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1847850" y="3252787"/>
              <a:ext cx="571460" cy="1139759"/>
            </a:xfrm>
            <a:custGeom>
              <a:avLst/>
              <a:gdLst>
                <a:gd name="connsiteX0" fmla="*/ 0 w 6062"/>
                <a:gd name="connsiteY0" fmla="*/ 0 h 9646"/>
                <a:gd name="connsiteX1" fmla="*/ 1451 w 6062"/>
                <a:gd name="connsiteY1" fmla="*/ 7444 h 9646"/>
                <a:gd name="connsiteX2" fmla="*/ 6062 w 6062"/>
                <a:gd name="connsiteY2" fmla="*/ 9646 h 9646"/>
                <a:gd name="connsiteX0" fmla="*/ 0 w 7692"/>
                <a:gd name="connsiteY0" fmla="*/ 0 h 9755"/>
                <a:gd name="connsiteX1" fmla="*/ 2394 w 7692"/>
                <a:gd name="connsiteY1" fmla="*/ 7717 h 9755"/>
                <a:gd name="connsiteX2" fmla="*/ 7692 w 7692"/>
                <a:gd name="connsiteY2" fmla="*/ 9755 h 9755"/>
                <a:gd name="connsiteX0" fmla="*/ 0 w 10000"/>
                <a:gd name="connsiteY0" fmla="*/ 0 h 10000"/>
                <a:gd name="connsiteX1" fmla="*/ 3112 w 10000"/>
                <a:gd name="connsiteY1" fmla="*/ 7911 h 10000"/>
                <a:gd name="connsiteX2" fmla="*/ 10000 w 10000"/>
                <a:gd name="connsiteY2" fmla="*/ 10000 h 10000"/>
                <a:gd name="connsiteX0" fmla="*/ 0 w 10000"/>
                <a:gd name="connsiteY0" fmla="*/ 0 h 10000"/>
                <a:gd name="connsiteX1" fmla="*/ 3112 w 10000"/>
                <a:gd name="connsiteY1" fmla="*/ 7911 h 10000"/>
                <a:gd name="connsiteX2" fmla="*/ 10000 w 10000"/>
                <a:gd name="connsiteY2" fmla="*/ 10000 h 10000"/>
                <a:gd name="connsiteX0" fmla="*/ 0 w 10000"/>
                <a:gd name="connsiteY0" fmla="*/ 0 h 10000"/>
                <a:gd name="connsiteX1" fmla="*/ 1445 w 10000"/>
                <a:gd name="connsiteY1" fmla="*/ 4847 h 10000"/>
                <a:gd name="connsiteX2" fmla="*/ 3112 w 10000"/>
                <a:gd name="connsiteY2" fmla="*/ 7911 h 10000"/>
                <a:gd name="connsiteX3" fmla="*/ 10000 w 10000"/>
                <a:gd name="connsiteY3" fmla="*/ 10000 h 10000"/>
                <a:gd name="connsiteX0" fmla="*/ 0 w 10000"/>
                <a:gd name="connsiteY0" fmla="*/ 0 h 10000"/>
                <a:gd name="connsiteX1" fmla="*/ 945 w 10000"/>
                <a:gd name="connsiteY1" fmla="*/ 4847 h 10000"/>
                <a:gd name="connsiteX2" fmla="*/ 3112 w 10000"/>
                <a:gd name="connsiteY2" fmla="*/ 7911 h 10000"/>
                <a:gd name="connsiteX3" fmla="*/ 10000 w 10000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241" y="808"/>
                    <a:pt x="426" y="3529"/>
                    <a:pt x="945" y="4847"/>
                  </a:cubicBezTo>
                  <a:cubicBezTo>
                    <a:pt x="1464" y="6166"/>
                    <a:pt x="1686" y="7052"/>
                    <a:pt x="3112" y="7911"/>
                  </a:cubicBezTo>
                  <a:cubicBezTo>
                    <a:pt x="5112" y="9327"/>
                    <a:pt x="6944" y="9290"/>
                    <a:pt x="10000" y="100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2416242" y="4395789"/>
              <a:ext cx="2041458" cy="301617"/>
            </a:xfrm>
            <a:custGeom>
              <a:avLst/>
              <a:gdLst>
                <a:gd name="connsiteX0" fmla="*/ 0 w 14953"/>
                <a:gd name="connsiteY0" fmla="*/ 0 h 27297"/>
                <a:gd name="connsiteX1" fmla="*/ 7558 w 14953"/>
                <a:gd name="connsiteY1" fmla="*/ 23784 h 27297"/>
                <a:gd name="connsiteX2" fmla="*/ 12348 w 14953"/>
                <a:gd name="connsiteY2" fmla="*/ 21081 h 27297"/>
                <a:gd name="connsiteX3" fmla="*/ 14953 w 14953"/>
                <a:gd name="connsiteY3" fmla="*/ 14054 h 27297"/>
                <a:gd name="connsiteX0" fmla="*/ 0 w 14953"/>
                <a:gd name="connsiteY0" fmla="*/ 0 h 25675"/>
                <a:gd name="connsiteX1" fmla="*/ 6302 w 14953"/>
                <a:gd name="connsiteY1" fmla="*/ 22162 h 25675"/>
                <a:gd name="connsiteX2" fmla="*/ 12348 w 14953"/>
                <a:gd name="connsiteY2" fmla="*/ 21081 h 25675"/>
                <a:gd name="connsiteX3" fmla="*/ 14953 w 14953"/>
                <a:gd name="connsiteY3" fmla="*/ 14054 h 25675"/>
                <a:gd name="connsiteX0" fmla="*/ 0 w 14953"/>
                <a:gd name="connsiteY0" fmla="*/ 0 h 25675"/>
                <a:gd name="connsiteX1" fmla="*/ 6302 w 14953"/>
                <a:gd name="connsiteY1" fmla="*/ 22162 h 25675"/>
                <a:gd name="connsiteX2" fmla="*/ 12348 w 14953"/>
                <a:gd name="connsiteY2" fmla="*/ 21081 h 25675"/>
                <a:gd name="connsiteX3" fmla="*/ 14953 w 14953"/>
                <a:gd name="connsiteY3" fmla="*/ 14054 h 25675"/>
                <a:gd name="connsiteX0" fmla="*/ 0 w 14953"/>
                <a:gd name="connsiteY0" fmla="*/ 0 h 25675"/>
                <a:gd name="connsiteX1" fmla="*/ 3209 w 14953"/>
                <a:gd name="connsiteY1" fmla="*/ 13784 h 25675"/>
                <a:gd name="connsiteX2" fmla="*/ 6302 w 14953"/>
                <a:gd name="connsiteY2" fmla="*/ 22162 h 25675"/>
                <a:gd name="connsiteX3" fmla="*/ 12348 w 14953"/>
                <a:gd name="connsiteY3" fmla="*/ 21081 h 25675"/>
                <a:gd name="connsiteX4" fmla="*/ 14953 w 14953"/>
                <a:gd name="connsiteY4" fmla="*/ 14054 h 25675"/>
                <a:gd name="connsiteX0" fmla="*/ 0 w 14953"/>
                <a:gd name="connsiteY0" fmla="*/ 0 h 25675"/>
                <a:gd name="connsiteX1" fmla="*/ 3000 w 14953"/>
                <a:gd name="connsiteY1" fmla="*/ 16216 h 25675"/>
                <a:gd name="connsiteX2" fmla="*/ 6302 w 14953"/>
                <a:gd name="connsiteY2" fmla="*/ 22162 h 25675"/>
                <a:gd name="connsiteX3" fmla="*/ 12348 w 14953"/>
                <a:gd name="connsiteY3" fmla="*/ 21081 h 25675"/>
                <a:gd name="connsiteX4" fmla="*/ 14953 w 14953"/>
                <a:gd name="connsiteY4" fmla="*/ 14054 h 2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" h="25675">
                  <a:moveTo>
                    <a:pt x="0" y="0"/>
                  </a:moveTo>
                  <a:cubicBezTo>
                    <a:pt x="535" y="2297"/>
                    <a:pt x="1950" y="12522"/>
                    <a:pt x="3000" y="16216"/>
                  </a:cubicBezTo>
                  <a:cubicBezTo>
                    <a:pt x="4050" y="19910"/>
                    <a:pt x="4779" y="20946"/>
                    <a:pt x="6302" y="22162"/>
                  </a:cubicBezTo>
                  <a:cubicBezTo>
                    <a:pt x="8360" y="25675"/>
                    <a:pt x="10906" y="22432"/>
                    <a:pt x="12348" y="21081"/>
                  </a:cubicBezTo>
                  <a:cubicBezTo>
                    <a:pt x="13790" y="19730"/>
                    <a:pt x="14406" y="15540"/>
                    <a:pt x="14953" y="1405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470400" y="4040188"/>
              <a:ext cx="2095500" cy="569913"/>
            </a:xfrm>
            <a:custGeom>
              <a:avLst/>
              <a:gdLst/>
              <a:ahLst/>
              <a:cxnLst>
                <a:cxn ang="0">
                  <a:pos x="0" y="340"/>
                </a:cxn>
                <a:cxn ang="0">
                  <a:pos x="228" y="352"/>
                </a:cxn>
                <a:cxn ang="0">
                  <a:pos x="696" y="300"/>
                </a:cxn>
                <a:cxn ang="0">
                  <a:pos x="1320" y="0"/>
                </a:cxn>
              </a:cxnLst>
              <a:rect l="0" t="0" r="r" b="b"/>
              <a:pathLst>
                <a:path w="1320" h="359">
                  <a:moveTo>
                    <a:pt x="0" y="340"/>
                  </a:moveTo>
                  <a:cubicBezTo>
                    <a:pt x="38" y="342"/>
                    <a:pt x="112" y="359"/>
                    <a:pt x="228" y="352"/>
                  </a:cubicBezTo>
                  <a:cubicBezTo>
                    <a:pt x="344" y="345"/>
                    <a:pt x="514" y="359"/>
                    <a:pt x="696" y="300"/>
                  </a:cubicBezTo>
                  <a:cubicBezTo>
                    <a:pt x="878" y="241"/>
                    <a:pt x="1190" y="62"/>
                    <a:pt x="132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400">
                <a:latin typeface="Times New Roman"/>
                <a:cs typeface="Times New Roman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6242050" y="2871788"/>
              <a:ext cx="8924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TC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6319838" y="3526781"/>
              <a:ext cx="8924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TC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6529388" y="3835401"/>
              <a:ext cx="8924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TC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2551113" y="4933951"/>
              <a:ext cx="5333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30000" dirty="0">
                  <a:latin typeface="Times New Roman"/>
                  <a:cs typeface="Times New Roman"/>
                </a:rPr>
                <a:t>*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34" name="Text Box 13"/>
            <p:cNvSpPr txBox="1">
              <a:spLocks noChangeArrowheads="1"/>
            </p:cNvSpPr>
            <p:nvPr/>
          </p:nvSpPr>
          <p:spPr bwMode="auto">
            <a:xfrm>
              <a:off x="3484563" y="4933951"/>
              <a:ext cx="5333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30000" dirty="0">
                  <a:latin typeface="Times New Roman"/>
                  <a:cs typeface="Times New Roman"/>
                </a:rPr>
                <a:t>*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35" name="Text Box 13"/>
            <p:cNvSpPr txBox="1">
              <a:spLocks noChangeArrowheads="1"/>
            </p:cNvSpPr>
            <p:nvPr/>
          </p:nvSpPr>
          <p:spPr bwMode="auto">
            <a:xfrm>
              <a:off x="4637088" y="4933951"/>
              <a:ext cx="5333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30000" dirty="0">
                  <a:latin typeface="Times New Roman"/>
                  <a:cs typeface="Times New Roman"/>
                </a:rPr>
                <a:t>*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2276475" y="5159376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37" name="Text Box 27"/>
            <p:cNvSpPr txBox="1">
              <a:spLocks noChangeArrowheads="1"/>
            </p:cNvSpPr>
            <p:nvPr/>
          </p:nvSpPr>
          <p:spPr bwMode="auto">
            <a:xfrm>
              <a:off x="4305300" y="5159376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8" name="Text Box 27"/>
            <p:cNvSpPr txBox="1">
              <a:spLocks noChangeArrowheads="1"/>
            </p:cNvSpPr>
            <p:nvPr/>
          </p:nvSpPr>
          <p:spPr bwMode="auto">
            <a:xfrm>
              <a:off x="1559585" y="5159376"/>
              <a:ext cx="405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q</a:t>
              </a:r>
              <a:r>
                <a:rPr lang="en-US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39" name="5-Point Star 38"/>
            <p:cNvSpPr/>
            <p:nvPr/>
          </p:nvSpPr>
          <p:spPr bwMode="auto">
            <a:xfrm>
              <a:off x="4362320" y="4461844"/>
              <a:ext cx="216159" cy="228600"/>
            </a:xfrm>
            <a:prstGeom prst="star5">
              <a:avLst/>
            </a:prstGeom>
            <a:solidFill>
              <a:srgbClr val="C00000"/>
            </a:solidFill>
            <a:ln w="222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5-Point Star 39"/>
            <p:cNvSpPr/>
            <p:nvPr/>
          </p:nvSpPr>
          <p:spPr bwMode="auto">
            <a:xfrm>
              <a:off x="2317620" y="4233244"/>
              <a:ext cx="216159" cy="228600"/>
            </a:xfrm>
            <a:prstGeom prst="star5">
              <a:avLst/>
            </a:prstGeom>
            <a:solidFill>
              <a:srgbClr val="C00000"/>
            </a:solidFill>
            <a:ln w="222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521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Discounts</a:t>
            </a:r>
          </a:p>
        </p:txBody>
      </p:sp>
      <p:sp>
        <p:nvSpPr>
          <p:cNvPr id="117898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77200" cy="11811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 dirty="0"/>
              <a:t>Step 1:</a:t>
            </a:r>
            <a:r>
              <a:rPr lang="en-US" sz="2800" dirty="0"/>
              <a:t>	Evaluate the optimal lot size for each price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graphicFrame>
        <p:nvGraphicFramePr>
          <p:cNvPr id="4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539794"/>
              </p:ext>
            </p:extLst>
          </p:nvPr>
        </p:nvGraphicFramePr>
        <p:xfrm>
          <a:off x="1371600" y="2438400"/>
          <a:ext cx="6261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33" name="Equation" r:id="rId3" imgW="6253560" imgH="978120" progId="Equation.DSMT4">
                  <p:embed/>
                </p:oleObj>
              </mc:Choice>
              <mc:Fallback>
                <p:oleObj name="Equation" r:id="rId3" imgW="6253560" imgH="978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438400"/>
                        <a:ext cx="6261100" cy="990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581400"/>
            <a:ext cx="77089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 pitchFamily="2" charset="2"/>
              <a:buChar char="u"/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346200" indent="-1346200" eaLnBrk="1" hangingPunct="1">
              <a:buFont typeface="Arial" charset="0"/>
              <a:buNone/>
            </a:pPr>
            <a:r>
              <a:rPr lang="en-US" b="1" kern="0"/>
              <a:t>Step 2:</a:t>
            </a:r>
            <a:r>
              <a:rPr lang="en-US" kern="0"/>
              <a:t>	Select the order quantity </a:t>
            </a:r>
            <a:r>
              <a:rPr lang="en-US" i="1" ker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i="1" kern="0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ker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kern="0"/>
              <a:t> for each price </a:t>
            </a:r>
            <a:r>
              <a:rPr lang="en-US" i="1" ker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kern="0" baseline="-25000">
                <a:latin typeface="Times New Roman" pitchFamily="18" charset="0"/>
                <a:cs typeface="Times New Roman" pitchFamily="18" charset="0"/>
              </a:rPr>
              <a:t>i</a:t>
            </a:r>
            <a:endParaRPr lang="en-US" i="1" kern="0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219200" y="4762500"/>
            <a:ext cx="4391025" cy="1358900"/>
            <a:chOff x="2155803" y="3016251"/>
            <a:chExt cx="4391047" cy="1358899"/>
          </a:xfrm>
          <a:solidFill>
            <a:srgbClr val="FFFFCC"/>
          </a:solidFill>
        </p:grpSpPr>
        <p:graphicFrame>
          <p:nvGraphicFramePr>
            <p:cNvPr id="8" name="Object 393"/>
            <p:cNvGraphicFramePr>
              <a:graphicFrameLocks noChangeAspect="1"/>
            </p:cNvGraphicFramePr>
            <p:nvPr/>
          </p:nvGraphicFramePr>
          <p:xfrm>
            <a:off x="2597150" y="3041650"/>
            <a:ext cx="39497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234" name="Equation" r:id="rId5" imgW="3940560" imgH="456840" progId="Equation.DSMT4">
                    <p:embed/>
                  </p:oleObj>
                </mc:Choice>
                <mc:Fallback>
                  <p:oleObj name="Equation" r:id="rId5" imgW="3940560" imgH="4568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150" y="3041650"/>
                          <a:ext cx="39497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94"/>
            <p:cNvGraphicFramePr>
              <a:graphicFrameLocks noChangeAspect="1"/>
            </p:cNvGraphicFramePr>
            <p:nvPr/>
          </p:nvGraphicFramePr>
          <p:xfrm>
            <a:off x="2597150" y="3467100"/>
            <a:ext cx="32004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235" name="Equation" r:id="rId7" imgW="3190680" imgH="456840" progId="Equation.DSMT4">
                    <p:embed/>
                  </p:oleObj>
                </mc:Choice>
                <mc:Fallback>
                  <p:oleObj name="Equation" r:id="rId7" imgW="3190680" imgH="4568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150" y="3467100"/>
                          <a:ext cx="32004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95"/>
            <p:cNvGraphicFramePr>
              <a:graphicFrameLocks noChangeAspect="1"/>
            </p:cNvGraphicFramePr>
            <p:nvPr/>
          </p:nvGraphicFramePr>
          <p:xfrm>
            <a:off x="2597150" y="3905250"/>
            <a:ext cx="35179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2236" name="Equation" r:id="rId9" imgW="3501360" imgH="456840" progId="Equation.DSMT4">
                    <p:embed/>
                  </p:oleObj>
                </mc:Choice>
                <mc:Fallback>
                  <p:oleObj name="Equation" r:id="rId9" imgW="3501360" imgH="4568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7150" y="3905250"/>
                          <a:ext cx="3517900" cy="469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2155803" y="3016251"/>
              <a:ext cx="441347" cy="135421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/>
                <a:t>1.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/>
                <a:t>2.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/>
                <a:t>3.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91200" y="4564446"/>
            <a:ext cx="3230108" cy="1760154"/>
            <a:chOff x="1328390" y="2526643"/>
            <a:chExt cx="6292541" cy="3064427"/>
          </a:xfrm>
        </p:grpSpPr>
        <p:sp>
          <p:nvSpPr>
            <p:cNvPr id="13" name="Freeform 4"/>
            <p:cNvSpPr>
              <a:spLocks/>
            </p:cNvSpPr>
            <p:nvPr/>
          </p:nvSpPr>
          <p:spPr bwMode="auto">
            <a:xfrm>
              <a:off x="1847850" y="3081338"/>
              <a:ext cx="4451350" cy="1422400"/>
            </a:xfrm>
            <a:custGeom>
              <a:avLst/>
              <a:gdLst/>
              <a:ahLst/>
              <a:cxnLst>
                <a:cxn ang="0">
                  <a:pos x="0" y="108"/>
                </a:cxn>
                <a:cxn ang="0">
                  <a:pos x="188" y="752"/>
                </a:cxn>
                <a:cxn ang="0">
                  <a:pos x="1115" y="771"/>
                </a:cxn>
                <a:cxn ang="0">
                  <a:pos x="2804" y="0"/>
                </a:cxn>
              </a:cxnLst>
              <a:rect l="0" t="0" r="r" b="b"/>
              <a:pathLst>
                <a:path w="2804" h="896">
                  <a:moveTo>
                    <a:pt x="0" y="108"/>
                  </a:moveTo>
                  <a:cubicBezTo>
                    <a:pt x="31" y="215"/>
                    <a:pt x="2" y="642"/>
                    <a:pt x="188" y="752"/>
                  </a:cubicBezTo>
                  <a:cubicBezTo>
                    <a:pt x="374" y="862"/>
                    <a:pt x="679" y="896"/>
                    <a:pt x="1115" y="771"/>
                  </a:cubicBezTo>
                  <a:cubicBezTo>
                    <a:pt x="1551" y="646"/>
                    <a:pt x="2452" y="161"/>
                    <a:pt x="280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1720850" y="2933701"/>
              <a:ext cx="0" cy="2192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1568450" y="4973638"/>
              <a:ext cx="4962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1328390" y="2526643"/>
              <a:ext cx="994191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TC(Q)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6518275" y="4808539"/>
              <a:ext cx="556497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>
                  <a:latin typeface="Times New Roman"/>
                  <a:cs typeface="Times New Roman"/>
                </a:rPr>
                <a:t>Q</a:t>
              </a: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V="1">
              <a:off x="2759075" y="4424362"/>
              <a:ext cx="0" cy="5492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 flipV="1">
              <a:off x="3678238" y="4648201"/>
              <a:ext cx="12700" cy="32067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4848225" y="4610101"/>
              <a:ext cx="0" cy="37623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425700" y="3103563"/>
              <a:ext cx="0" cy="205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4457700" y="3103563"/>
              <a:ext cx="0" cy="205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1897063" y="3298826"/>
              <a:ext cx="4471987" cy="142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9" y="727"/>
                </a:cxn>
                <a:cxn ang="0">
                  <a:pos x="1489" y="831"/>
                </a:cxn>
                <a:cxn ang="0">
                  <a:pos x="2817" y="339"/>
                </a:cxn>
              </a:cxnLst>
              <a:rect l="0" t="0" r="r" b="b"/>
              <a:pathLst>
                <a:path w="2817" h="896">
                  <a:moveTo>
                    <a:pt x="0" y="0"/>
                  </a:moveTo>
                  <a:cubicBezTo>
                    <a:pt x="65" y="121"/>
                    <a:pt x="141" y="589"/>
                    <a:pt x="389" y="727"/>
                  </a:cubicBezTo>
                  <a:cubicBezTo>
                    <a:pt x="637" y="865"/>
                    <a:pt x="1085" y="896"/>
                    <a:pt x="1489" y="831"/>
                  </a:cubicBezTo>
                  <a:cubicBezTo>
                    <a:pt x="1893" y="766"/>
                    <a:pt x="2540" y="441"/>
                    <a:pt x="2817" y="3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239963" y="3019426"/>
              <a:ext cx="4332287" cy="1633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1" y="867"/>
                </a:cxn>
                <a:cxn ang="0">
                  <a:pos x="1973" y="975"/>
                </a:cxn>
                <a:cxn ang="0">
                  <a:pos x="2729" y="639"/>
                </a:cxn>
              </a:cxnLst>
              <a:rect l="0" t="0" r="r" b="b"/>
              <a:pathLst>
                <a:path w="2729" h="1029">
                  <a:moveTo>
                    <a:pt x="0" y="0"/>
                  </a:moveTo>
                  <a:cubicBezTo>
                    <a:pt x="177" y="145"/>
                    <a:pt x="732" y="705"/>
                    <a:pt x="1061" y="867"/>
                  </a:cubicBezTo>
                  <a:cubicBezTo>
                    <a:pt x="1390" y="1029"/>
                    <a:pt x="1695" y="1013"/>
                    <a:pt x="1973" y="975"/>
                  </a:cubicBezTo>
                  <a:cubicBezTo>
                    <a:pt x="2251" y="937"/>
                    <a:pt x="2572" y="709"/>
                    <a:pt x="2729" y="63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1847850" y="3252787"/>
              <a:ext cx="571460" cy="1139759"/>
            </a:xfrm>
            <a:custGeom>
              <a:avLst/>
              <a:gdLst>
                <a:gd name="connsiteX0" fmla="*/ 0 w 6062"/>
                <a:gd name="connsiteY0" fmla="*/ 0 h 9646"/>
                <a:gd name="connsiteX1" fmla="*/ 1451 w 6062"/>
                <a:gd name="connsiteY1" fmla="*/ 7444 h 9646"/>
                <a:gd name="connsiteX2" fmla="*/ 6062 w 6062"/>
                <a:gd name="connsiteY2" fmla="*/ 9646 h 9646"/>
                <a:gd name="connsiteX0" fmla="*/ 0 w 7692"/>
                <a:gd name="connsiteY0" fmla="*/ 0 h 9755"/>
                <a:gd name="connsiteX1" fmla="*/ 2394 w 7692"/>
                <a:gd name="connsiteY1" fmla="*/ 7717 h 9755"/>
                <a:gd name="connsiteX2" fmla="*/ 7692 w 7692"/>
                <a:gd name="connsiteY2" fmla="*/ 9755 h 9755"/>
                <a:gd name="connsiteX0" fmla="*/ 0 w 10000"/>
                <a:gd name="connsiteY0" fmla="*/ 0 h 10000"/>
                <a:gd name="connsiteX1" fmla="*/ 3112 w 10000"/>
                <a:gd name="connsiteY1" fmla="*/ 7911 h 10000"/>
                <a:gd name="connsiteX2" fmla="*/ 10000 w 10000"/>
                <a:gd name="connsiteY2" fmla="*/ 10000 h 10000"/>
                <a:gd name="connsiteX0" fmla="*/ 0 w 10000"/>
                <a:gd name="connsiteY0" fmla="*/ 0 h 10000"/>
                <a:gd name="connsiteX1" fmla="*/ 3112 w 10000"/>
                <a:gd name="connsiteY1" fmla="*/ 7911 h 10000"/>
                <a:gd name="connsiteX2" fmla="*/ 10000 w 10000"/>
                <a:gd name="connsiteY2" fmla="*/ 10000 h 10000"/>
                <a:gd name="connsiteX0" fmla="*/ 0 w 10000"/>
                <a:gd name="connsiteY0" fmla="*/ 0 h 10000"/>
                <a:gd name="connsiteX1" fmla="*/ 1445 w 10000"/>
                <a:gd name="connsiteY1" fmla="*/ 4847 h 10000"/>
                <a:gd name="connsiteX2" fmla="*/ 3112 w 10000"/>
                <a:gd name="connsiteY2" fmla="*/ 7911 h 10000"/>
                <a:gd name="connsiteX3" fmla="*/ 10000 w 10000"/>
                <a:gd name="connsiteY3" fmla="*/ 10000 h 10000"/>
                <a:gd name="connsiteX0" fmla="*/ 0 w 10000"/>
                <a:gd name="connsiteY0" fmla="*/ 0 h 10000"/>
                <a:gd name="connsiteX1" fmla="*/ 945 w 10000"/>
                <a:gd name="connsiteY1" fmla="*/ 4847 h 10000"/>
                <a:gd name="connsiteX2" fmla="*/ 3112 w 10000"/>
                <a:gd name="connsiteY2" fmla="*/ 7911 h 10000"/>
                <a:gd name="connsiteX3" fmla="*/ 10000 w 10000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241" y="808"/>
                    <a:pt x="426" y="3529"/>
                    <a:pt x="945" y="4847"/>
                  </a:cubicBezTo>
                  <a:cubicBezTo>
                    <a:pt x="1464" y="6166"/>
                    <a:pt x="1686" y="7052"/>
                    <a:pt x="3112" y="7911"/>
                  </a:cubicBezTo>
                  <a:cubicBezTo>
                    <a:pt x="5112" y="9327"/>
                    <a:pt x="6944" y="9290"/>
                    <a:pt x="10000" y="100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>
              <a:off x="2416242" y="4395789"/>
              <a:ext cx="2041458" cy="301617"/>
            </a:xfrm>
            <a:custGeom>
              <a:avLst/>
              <a:gdLst>
                <a:gd name="connsiteX0" fmla="*/ 0 w 14953"/>
                <a:gd name="connsiteY0" fmla="*/ 0 h 27297"/>
                <a:gd name="connsiteX1" fmla="*/ 7558 w 14953"/>
                <a:gd name="connsiteY1" fmla="*/ 23784 h 27297"/>
                <a:gd name="connsiteX2" fmla="*/ 12348 w 14953"/>
                <a:gd name="connsiteY2" fmla="*/ 21081 h 27297"/>
                <a:gd name="connsiteX3" fmla="*/ 14953 w 14953"/>
                <a:gd name="connsiteY3" fmla="*/ 14054 h 27297"/>
                <a:gd name="connsiteX0" fmla="*/ 0 w 14953"/>
                <a:gd name="connsiteY0" fmla="*/ 0 h 25675"/>
                <a:gd name="connsiteX1" fmla="*/ 6302 w 14953"/>
                <a:gd name="connsiteY1" fmla="*/ 22162 h 25675"/>
                <a:gd name="connsiteX2" fmla="*/ 12348 w 14953"/>
                <a:gd name="connsiteY2" fmla="*/ 21081 h 25675"/>
                <a:gd name="connsiteX3" fmla="*/ 14953 w 14953"/>
                <a:gd name="connsiteY3" fmla="*/ 14054 h 25675"/>
                <a:gd name="connsiteX0" fmla="*/ 0 w 14953"/>
                <a:gd name="connsiteY0" fmla="*/ 0 h 25675"/>
                <a:gd name="connsiteX1" fmla="*/ 6302 w 14953"/>
                <a:gd name="connsiteY1" fmla="*/ 22162 h 25675"/>
                <a:gd name="connsiteX2" fmla="*/ 12348 w 14953"/>
                <a:gd name="connsiteY2" fmla="*/ 21081 h 25675"/>
                <a:gd name="connsiteX3" fmla="*/ 14953 w 14953"/>
                <a:gd name="connsiteY3" fmla="*/ 14054 h 25675"/>
                <a:gd name="connsiteX0" fmla="*/ 0 w 14953"/>
                <a:gd name="connsiteY0" fmla="*/ 0 h 25675"/>
                <a:gd name="connsiteX1" fmla="*/ 3209 w 14953"/>
                <a:gd name="connsiteY1" fmla="*/ 13784 h 25675"/>
                <a:gd name="connsiteX2" fmla="*/ 6302 w 14953"/>
                <a:gd name="connsiteY2" fmla="*/ 22162 h 25675"/>
                <a:gd name="connsiteX3" fmla="*/ 12348 w 14953"/>
                <a:gd name="connsiteY3" fmla="*/ 21081 h 25675"/>
                <a:gd name="connsiteX4" fmla="*/ 14953 w 14953"/>
                <a:gd name="connsiteY4" fmla="*/ 14054 h 25675"/>
                <a:gd name="connsiteX0" fmla="*/ 0 w 14953"/>
                <a:gd name="connsiteY0" fmla="*/ 0 h 25675"/>
                <a:gd name="connsiteX1" fmla="*/ 3000 w 14953"/>
                <a:gd name="connsiteY1" fmla="*/ 16216 h 25675"/>
                <a:gd name="connsiteX2" fmla="*/ 6302 w 14953"/>
                <a:gd name="connsiteY2" fmla="*/ 22162 h 25675"/>
                <a:gd name="connsiteX3" fmla="*/ 12348 w 14953"/>
                <a:gd name="connsiteY3" fmla="*/ 21081 h 25675"/>
                <a:gd name="connsiteX4" fmla="*/ 14953 w 14953"/>
                <a:gd name="connsiteY4" fmla="*/ 14054 h 2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53" h="25675">
                  <a:moveTo>
                    <a:pt x="0" y="0"/>
                  </a:moveTo>
                  <a:cubicBezTo>
                    <a:pt x="535" y="2297"/>
                    <a:pt x="1950" y="12522"/>
                    <a:pt x="3000" y="16216"/>
                  </a:cubicBezTo>
                  <a:cubicBezTo>
                    <a:pt x="4050" y="19910"/>
                    <a:pt x="4779" y="20946"/>
                    <a:pt x="6302" y="22162"/>
                  </a:cubicBezTo>
                  <a:cubicBezTo>
                    <a:pt x="8360" y="25675"/>
                    <a:pt x="10906" y="22432"/>
                    <a:pt x="12348" y="21081"/>
                  </a:cubicBezTo>
                  <a:cubicBezTo>
                    <a:pt x="13790" y="19730"/>
                    <a:pt x="14406" y="15540"/>
                    <a:pt x="14953" y="14054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4470400" y="4040188"/>
              <a:ext cx="2095500" cy="569913"/>
            </a:xfrm>
            <a:custGeom>
              <a:avLst/>
              <a:gdLst/>
              <a:ahLst/>
              <a:cxnLst>
                <a:cxn ang="0">
                  <a:pos x="0" y="340"/>
                </a:cxn>
                <a:cxn ang="0">
                  <a:pos x="228" y="352"/>
                </a:cxn>
                <a:cxn ang="0">
                  <a:pos x="696" y="300"/>
                </a:cxn>
                <a:cxn ang="0">
                  <a:pos x="1320" y="0"/>
                </a:cxn>
              </a:cxnLst>
              <a:rect l="0" t="0" r="r" b="b"/>
              <a:pathLst>
                <a:path w="1320" h="359">
                  <a:moveTo>
                    <a:pt x="0" y="340"/>
                  </a:moveTo>
                  <a:cubicBezTo>
                    <a:pt x="38" y="342"/>
                    <a:pt x="112" y="359"/>
                    <a:pt x="228" y="352"/>
                  </a:cubicBezTo>
                  <a:cubicBezTo>
                    <a:pt x="344" y="345"/>
                    <a:pt x="514" y="359"/>
                    <a:pt x="696" y="300"/>
                  </a:cubicBezTo>
                  <a:cubicBezTo>
                    <a:pt x="878" y="241"/>
                    <a:pt x="1190" y="62"/>
                    <a:pt x="132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6242050" y="2871787"/>
              <a:ext cx="1091544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6319839" y="3526780"/>
              <a:ext cx="1091544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6529387" y="3835400"/>
              <a:ext cx="1091544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TC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2551113" y="4933950"/>
              <a:ext cx="676101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auto">
            <a:xfrm>
              <a:off x="3484563" y="4933950"/>
              <a:ext cx="676101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4637087" y="4933950"/>
              <a:ext cx="676101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30000" dirty="0">
                  <a:latin typeface="Times New Roman"/>
                  <a:cs typeface="Times New Roman"/>
                </a:rPr>
                <a:t>*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2276475" y="5159375"/>
              <a:ext cx="527769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35" name="Text Box 27"/>
            <p:cNvSpPr txBox="1">
              <a:spLocks noChangeArrowheads="1"/>
            </p:cNvSpPr>
            <p:nvPr/>
          </p:nvSpPr>
          <p:spPr bwMode="auto">
            <a:xfrm>
              <a:off x="4305300" y="5159376"/>
              <a:ext cx="527769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1559584" y="5159376"/>
              <a:ext cx="527769" cy="43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q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328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Discounts</a:t>
            </a:r>
          </a:p>
        </p:txBody>
      </p:sp>
      <p:sp>
        <p:nvSpPr>
          <p:cNvPr id="119945" name="Content Placeholder 2"/>
          <p:cNvSpPr>
            <a:spLocks noGrp="1"/>
          </p:cNvSpPr>
          <p:nvPr>
            <p:ph idx="1"/>
          </p:nvPr>
        </p:nvSpPr>
        <p:spPr>
          <a:xfrm>
            <a:off x="762000" y="1854200"/>
            <a:ext cx="7708900" cy="1181100"/>
          </a:xfrm>
        </p:spPr>
        <p:txBody>
          <a:bodyPr/>
          <a:lstStyle/>
          <a:p>
            <a:pPr marL="1346200" indent="-1346200" eaLnBrk="1" hangingPunct="1">
              <a:buFont typeface="Arial" charset="0"/>
              <a:buNone/>
            </a:pPr>
            <a:r>
              <a:rPr lang="en-US" sz="2800" b="1"/>
              <a:t>Step 3:</a:t>
            </a:r>
            <a:r>
              <a:rPr lang="en-US" sz="2800"/>
              <a:t>	Calculate the total annual cost of ordering 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i="1">
                <a:latin typeface="Times New Roman" pitchFamily="18" charset="0"/>
                <a:cs typeface="Times New Roman" pitchFamily="18" charset="0"/>
              </a:rPr>
              <a:t>*</a:t>
            </a:r>
            <a:endParaRPr lang="en-US" sz="2800" i="1" baseline="-250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790764"/>
              </p:ext>
            </p:extLst>
          </p:nvPr>
        </p:nvGraphicFramePr>
        <p:xfrm>
          <a:off x="939800" y="3200400"/>
          <a:ext cx="72644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2" name="Equation" r:id="rId3" imgW="7250040" imgH="969120" progId="Equation.DSMT4">
                  <p:embed/>
                </p:oleObj>
              </mc:Choice>
              <mc:Fallback>
                <p:oleObj name="Equation" r:id="rId3" imgW="7250040" imgH="969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200400"/>
                        <a:ext cx="7264400" cy="977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838200" y="4677747"/>
            <a:ext cx="77089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46200" indent="-1346200">
              <a:spcAft>
                <a:spcPts val="600"/>
              </a:spcAft>
              <a:buSzPct val="150000"/>
              <a:buFont typeface="Arial" charset="0"/>
              <a:buNone/>
            </a:pPr>
            <a:r>
              <a:rPr lang="en-US" sz="2800" b="1" dirty="0">
                <a:latin typeface="+mn-lt"/>
              </a:rPr>
              <a:t>Step 4:</a:t>
            </a:r>
            <a:r>
              <a:rPr lang="en-US" sz="2800" dirty="0">
                <a:latin typeface="+mn-lt"/>
              </a:rPr>
              <a:t>	Select the order size </a:t>
            </a:r>
            <a:r>
              <a:rPr lang="en-US" sz="2800" i="1" dirty="0">
                <a:latin typeface="+mn-lt"/>
                <a:cs typeface="Times New Roman" pitchFamily="18" charset="0"/>
              </a:rPr>
              <a:t>Q</a:t>
            </a:r>
            <a:r>
              <a:rPr lang="en-US" sz="2800" i="1" baseline="-25000" dirty="0">
                <a:latin typeface="+mn-lt"/>
                <a:cs typeface="Times New Roman" pitchFamily="18" charset="0"/>
              </a:rPr>
              <a:t>i</a:t>
            </a:r>
            <a:r>
              <a:rPr lang="en-US" sz="2800" i="1" dirty="0">
                <a:latin typeface="+mn-lt"/>
                <a:cs typeface="Times New Roman" pitchFamily="18" charset="0"/>
              </a:rPr>
              <a:t>*</a:t>
            </a:r>
            <a:r>
              <a:rPr lang="en-US" sz="2800" dirty="0">
                <a:latin typeface="+mn-lt"/>
                <a:cs typeface="Times New Roman" pitchFamily="18" charset="0"/>
              </a:rPr>
              <a:t> with the lowest total cost</a:t>
            </a:r>
            <a:r>
              <a:rPr lang="en-US" sz="2800" i="1" dirty="0">
                <a:latin typeface="+mn-lt"/>
                <a:cs typeface="Times New Roman" pitchFamily="18" charset="0"/>
              </a:rPr>
              <a:t> </a:t>
            </a:r>
            <a:r>
              <a:rPr lang="en-US" sz="2800" i="1" dirty="0" err="1">
                <a:latin typeface="+mn-lt"/>
                <a:cs typeface="Times New Roman" pitchFamily="18" charset="0"/>
              </a:rPr>
              <a:t>TC</a:t>
            </a:r>
            <a:r>
              <a:rPr lang="en-US" sz="2800" i="1" baseline="-25000" dirty="0" err="1">
                <a:latin typeface="+mn-lt"/>
                <a:cs typeface="Times New Roman" pitchFamily="18" charset="0"/>
              </a:rPr>
              <a:t>i</a:t>
            </a:r>
            <a:endParaRPr lang="en-US" sz="2800" i="1" baseline="-25000" dirty="0">
              <a:latin typeface="+mn-lt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21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 Example</a:t>
            </a:r>
          </a:p>
        </p:txBody>
      </p:sp>
      <p:sp>
        <p:nvSpPr>
          <p:cNvPr id="214018" name="Content Placeholder 2"/>
          <p:cNvSpPr>
            <a:spLocks noGrp="1"/>
          </p:cNvSpPr>
          <p:nvPr>
            <p:ph idx="1"/>
          </p:nvPr>
        </p:nvSpPr>
        <p:spPr>
          <a:xfrm>
            <a:off x="762000" y="1727200"/>
            <a:ext cx="7708900" cy="711200"/>
          </a:xfrm>
        </p:spPr>
        <p:txBody>
          <a:bodyPr/>
          <a:lstStyle/>
          <a:p>
            <a:pPr eaLnBrk="1" hangingPunct="1"/>
            <a:r>
              <a:rPr lang="en-US" sz="2800" dirty="0"/>
              <a:t>Original data </a:t>
            </a:r>
            <a:r>
              <a:rPr lang="en-US" sz="2800" i="1" u="sng" dirty="0"/>
              <a:t>now</a:t>
            </a:r>
            <a:r>
              <a:rPr lang="en-US" sz="2800" dirty="0"/>
              <a:t> a marginal discount </a:t>
            </a:r>
            <a:endParaRPr lang="en-US" sz="28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108200" y="2933700"/>
          <a:ext cx="49276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Quantity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 Price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0–4,999</a:t>
                      </a:r>
                      <a:endParaRPr lang="en-US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$3.00</a:t>
                      </a:r>
                      <a:endParaRPr lang="en-US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5,000–9,999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$2.96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10,000 or more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$2.92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44700" y="4978400"/>
            <a:ext cx="5497513" cy="1354138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/>
              <a:t>0</a:t>
            </a:r>
            <a:r>
              <a:rPr lang="en-US" sz="2400" dirty="0"/>
              <a:t> = 0,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/>
              <a:t>1</a:t>
            </a:r>
            <a:r>
              <a:rPr lang="en-US" sz="2400" dirty="0"/>
              <a:t> = 5,000,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/>
              <a:t>2</a:t>
            </a:r>
            <a:r>
              <a:rPr lang="en-US" sz="2400" dirty="0"/>
              <a:t> = 10,000 </a:t>
            </a:r>
          </a:p>
          <a:p>
            <a:pPr>
              <a:spcAft>
                <a:spcPts val="600"/>
              </a:spcAft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aseline="-25000" dirty="0"/>
              <a:t>0</a:t>
            </a:r>
            <a:r>
              <a:rPr lang="en-US" sz="2400" dirty="0"/>
              <a:t> = $3.00,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aseline="-25000" dirty="0"/>
              <a:t>1</a:t>
            </a:r>
            <a:r>
              <a:rPr lang="en-US" sz="2400" dirty="0"/>
              <a:t> = $2.96,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400" baseline="-25000" dirty="0"/>
              <a:t>2</a:t>
            </a:r>
            <a:r>
              <a:rPr lang="en-US" sz="2400" dirty="0"/>
              <a:t> = $2.92</a:t>
            </a:r>
          </a:p>
          <a:p>
            <a:pPr>
              <a:spcAft>
                <a:spcPts val="600"/>
              </a:spcAft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i="1" dirty="0"/>
              <a:t> =</a:t>
            </a:r>
            <a:r>
              <a:rPr lang="en-US" sz="2400" dirty="0"/>
              <a:t> 120,000/year,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i="1" dirty="0"/>
              <a:t> =</a:t>
            </a:r>
            <a:r>
              <a:rPr lang="en-US" sz="2400" dirty="0"/>
              <a:t> $100/lot,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i="1" dirty="0"/>
              <a:t> =</a:t>
            </a:r>
            <a:r>
              <a:rPr lang="en-US" sz="2400" dirty="0"/>
              <a:t> 0.2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64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48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 Example</a:t>
            </a:r>
          </a:p>
        </p:txBody>
      </p:sp>
      <p:graphicFrame>
        <p:nvGraphicFramePr>
          <p:cNvPr id="5" name="Object 511"/>
          <p:cNvGraphicFramePr>
            <a:graphicFrameLocks noChangeAspect="1"/>
          </p:cNvGraphicFramePr>
          <p:nvPr/>
        </p:nvGraphicFramePr>
        <p:xfrm>
          <a:off x="1295400" y="1670050"/>
          <a:ext cx="65532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46" name="Equation" r:id="rId3" imgW="6536880" imgH="914040" progId="Equation.DSMT4">
                  <p:embed/>
                </p:oleObj>
              </mc:Choice>
              <mc:Fallback>
                <p:oleObj name="Equation" r:id="rId3" imgW="6536880" imgH="914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670050"/>
                        <a:ext cx="6553200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62000" y="2654300"/>
            <a:ext cx="6210300" cy="3822700"/>
            <a:chOff x="762000" y="2654301"/>
            <a:chExt cx="6210300" cy="3822699"/>
          </a:xfrm>
        </p:grpSpPr>
        <p:sp>
          <p:nvSpPr>
            <p:cNvPr id="124421" name="Content Placeholder 2"/>
            <p:cNvSpPr txBox="1">
              <a:spLocks/>
            </p:cNvSpPr>
            <p:nvPr/>
          </p:nvSpPr>
          <p:spPr bwMode="auto">
            <a:xfrm>
              <a:off x="762000" y="2654301"/>
              <a:ext cx="1752600" cy="71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600"/>
                </a:spcAft>
                <a:buSzPct val="150000"/>
                <a:buFont typeface="Arial" charset="0"/>
                <a:buNone/>
              </a:pPr>
              <a:r>
                <a:rPr lang="en-US" sz="2800" b="1">
                  <a:cs typeface="Times New Roman" pitchFamily="18" charset="0"/>
                </a:rPr>
                <a:t>Step 1</a:t>
              </a:r>
            </a:p>
          </p:txBody>
        </p:sp>
        <p:graphicFrame>
          <p:nvGraphicFramePr>
            <p:cNvPr id="124416" name="Object 512"/>
            <p:cNvGraphicFramePr>
              <a:graphicFrameLocks noChangeAspect="1"/>
            </p:cNvGraphicFramePr>
            <p:nvPr/>
          </p:nvGraphicFramePr>
          <p:xfrm>
            <a:off x="2628900" y="3289300"/>
            <a:ext cx="41910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347" name="Equation" r:id="rId5" imgW="4178160" imgH="978120" progId="Equation.DSMT4">
                    <p:embed/>
                  </p:oleObj>
                </mc:Choice>
                <mc:Fallback>
                  <p:oleObj name="Equation" r:id="rId5" imgW="4178160" imgH="978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900" y="3289300"/>
                          <a:ext cx="4191000" cy="990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417" name="Object 513"/>
            <p:cNvGraphicFramePr>
              <a:graphicFrameLocks noChangeAspect="1"/>
            </p:cNvGraphicFramePr>
            <p:nvPr/>
          </p:nvGraphicFramePr>
          <p:xfrm>
            <a:off x="2654300" y="4387850"/>
            <a:ext cx="41656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348" name="Equation" r:id="rId7" imgW="4150800" imgH="978120" progId="Equation.DSMT4">
                    <p:embed/>
                  </p:oleObj>
                </mc:Choice>
                <mc:Fallback>
                  <p:oleObj name="Equation" r:id="rId7" imgW="4150800" imgH="978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4300" y="4387850"/>
                          <a:ext cx="4165600" cy="990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4418" name="Object 5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6965532"/>
                </p:ext>
              </p:extLst>
            </p:nvPr>
          </p:nvGraphicFramePr>
          <p:xfrm>
            <a:off x="2667000" y="5486400"/>
            <a:ext cx="43053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349" name="Equation" r:id="rId9" imgW="4296960" imgH="978120" progId="Equation.DSMT4">
                    <p:embed/>
                  </p:oleObj>
                </mc:Choice>
                <mc:Fallback>
                  <p:oleObj name="Equation" r:id="rId9" imgW="4296960" imgH="9781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5486400"/>
                          <a:ext cx="4305300" cy="990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65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31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Marginal Unit Quantity Discount Example</a:t>
            </a:r>
          </a:p>
        </p:txBody>
      </p:sp>
      <p:sp>
        <p:nvSpPr>
          <p:cNvPr id="125434" name="Content Placeholder 2"/>
          <p:cNvSpPr>
            <a:spLocks noGrp="1"/>
          </p:cNvSpPr>
          <p:nvPr>
            <p:ph idx="1"/>
          </p:nvPr>
        </p:nvSpPr>
        <p:spPr>
          <a:xfrm>
            <a:off x="762000" y="1638300"/>
            <a:ext cx="1422400" cy="7112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sz="2800" b="1">
                <a:cs typeface="Times New Roman" pitchFamily="18" charset="0"/>
              </a:rPr>
              <a:t>Step 2</a:t>
            </a:r>
          </a:p>
        </p:txBody>
      </p:sp>
      <p:graphicFrame>
        <p:nvGraphicFramePr>
          <p:cNvPr id="4" name="Object 5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257557"/>
              </p:ext>
            </p:extLst>
          </p:nvPr>
        </p:nvGraphicFramePr>
        <p:xfrm>
          <a:off x="1905000" y="2178984"/>
          <a:ext cx="5410200" cy="942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70" name="Equation" r:id="rId3" imgW="2793960" imgH="482400" progId="Equation.DSMT4">
                  <p:embed/>
                </p:oleObj>
              </mc:Choice>
              <mc:Fallback>
                <p:oleObj name="Equation" r:id="rId3" imgW="27939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178984"/>
                        <a:ext cx="5410200" cy="9421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62000" y="3124200"/>
            <a:ext cx="7620000" cy="3276600"/>
            <a:chOff x="762000" y="3124201"/>
            <a:chExt cx="7620000" cy="3276599"/>
          </a:xfrm>
        </p:grpSpPr>
        <p:sp>
          <p:nvSpPr>
            <p:cNvPr id="125436" name="Content Placeholder 2"/>
            <p:cNvSpPr txBox="1">
              <a:spLocks/>
            </p:cNvSpPr>
            <p:nvPr/>
          </p:nvSpPr>
          <p:spPr bwMode="auto">
            <a:xfrm>
              <a:off x="762000" y="3124201"/>
              <a:ext cx="1422400" cy="71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600"/>
                </a:spcAft>
                <a:buSzPct val="150000"/>
                <a:buFont typeface="Arial" charset="0"/>
                <a:buNone/>
              </a:pPr>
              <a:r>
                <a:rPr lang="en-US" sz="2800" b="1">
                  <a:cs typeface="Times New Roman" pitchFamily="18" charset="0"/>
                </a:rPr>
                <a:t>Step 3</a:t>
              </a:r>
            </a:p>
          </p:txBody>
        </p:sp>
        <p:graphicFrame>
          <p:nvGraphicFramePr>
            <p:cNvPr id="125430" name="Object 5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0406489"/>
                </p:ext>
              </p:extLst>
            </p:nvPr>
          </p:nvGraphicFramePr>
          <p:xfrm>
            <a:off x="787400" y="3657600"/>
            <a:ext cx="75946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71" name="Equation" r:id="rId5" imgW="7579080" imgH="813600" progId="Equation.DSMT4">
                    <p:embed/>
                  </p:oleObj>
                </mc:Choice>
                <mc:Fallback>
                  <p:oleObj name="Equation" r:id="rId5" imgW="7579080" imgH="81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400" y="3657600"/>
                          <a:ext cx="7594600" cy="825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431" name="Object 503"/>
            <p:cNvGraphicFramePr>
              <a:graphicFrameLocks noChangeAspect="1"/>
            </p:cNvGraphicFramePr>
            <p:nvPr/>
          </p:nvGraphicFramePr>
          <p:xfrm>
            <a:off x="774700" y="5575300"/>
            <a:ext cx="76073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72" name="Equation" r:id="rId7" imgW="7597440" imgH="813600" progId="Equation.DSMT4">
                    <p:embed/>
                  </p:oleObj>
                </mc:Choice>
                <mc:Fallback>
                  <p:oleObj name="Equation" r:id="rId7" imgW="7597440" imgH="81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4700" y="5575300"/>
                          <a:ext cx="7607300" cy="825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432" name="Object 504"/>
            <p:cNvGraphicFramePr>
              <a:graphicFrameLocks noChangeAspect="1"/>
            </p:cNvGraphicFramePr>
            <p:nvPr/>
          </p:nvGraphicFramePr>
          <p:xfrm>
            <a:off x="1028700" y="4616450"/>
            <a:ext cx="7353300" cy="825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73" name="Equation" r:id="rId9" imgW="7341480" imgH="813600" progId="Equation.DSMT4">
                    <p:embed/>
                  </p:oleObj>
                </mc:Choice>
                <mc:Fallback>
                  <p:oleObj name="Equation" r:id="rId9" imgW="7341480" imgH="813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8700" y="4616450"/>
                          <a:ext cx="7353300" cy="825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66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73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“Players”: Manufacturer &amp; Retailer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Retailer buys from manufacturer</a:t>
            </a:r>
          </a:p>
          <a:p>
            <a:pPr lvl="1"/>
            <a:r>
              <a:rPr lang="en-US" sz="2400" dirty="0"/>
              <a:t>One player/stage at each echelon</a:t>
            </a:r>
          </a:p>
          <a:p>
            <a:r>
              <a:rPr lang="en-US" sz="2800" dirty="0"/>
              <a:t>Retailer costs:</a:t>
            </a:r>
          </a:p>
          <a:p>
            <a:pPr lvl="1"/>
            <a:r>
              <a:rPr lang="en-US" sz="2400" dirty="0"/>
              <a:t>Fixed cost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baseline="-25000" dirty="0">
                <a:latin typeface="Times New Roman"/>
                <a:cs typeface="Times New Roman"/>
              </a:rPr>
              <a:t>R</a:t>
            </a:r>
          </a:p>
          <a:p>
            <a:pPr lvl="1"/>
            <a:r>
              <a:rPr lang="en-US" sz="2400" dirty="0"/>
              <a:t>Holding costs </a:t>
            </a:r>
            <a:r>
              <a:rPr lang="en-US" sz="2400" i="1" dirty="0" err="1">
                <a:latin typeface="Times New Roman"/>
                <a:cs typeface="Times New Roman"/>
              </a:rPr>
              <a:t>h</a:t>
            </a:r>
            <a:r>
              <a:rPr lang="en-US" sz="2400" i="1" baseline="-25000" dirty="0" err="1">
                <a:latin typeface="Times New Roman"/>
                <a:cs typeface="Times New Roman"/>
              </a:rPr>
              <a:t>R</a:t>
            </a:r>
            <a:r>
              <a:rPr lang="en-US" sz="2400" i="1" dirty="0" err="1">
                <a:latin typeface="Times New Roman"/>
                <a:cs typeface="Times New Roman"/>
              </a:rPr>
              <a:t>C</a:t>
            </a:r>
            <a:r>
              <a:rPr lang="en-US" sz="2400" i="1" baseline="-25000" dirty="0" err="1">
                <a:latin typeface="Times New Roman"/>
                <a:cs typeface="Times New Roman"/>
              </a:rPr>
              <a:t>R</a:t>
            </a:r>
            <a:endParaRPr lang="en-US" sz="2400" dirty="0"/>
          </a:p>
          <a:p>
            <a:r>
              <a:rPr lang="en-US" sz="2800" dirty="0"/>
              <a:t>Manufacturer costs:</a:t>
            </a:r>
          </a:p>
          <a:p>
            <a:pPr lvl="1"/>
            <a:r>
              <a:rPr lang="en-US" sz="2400" dirty="0"/>
              <a:t>Fixed cost </a:t>
            </a:r>
            <a:r>
              <a:rPr lang="en-US" sz="2400" i="1" dirty="0">
                <a:latin typeface="Times New Roman"/>
                <a:cs typeface="Times New Roman"/>
              </a:rPr>
              <a:t>S</a:t>
            </a:r>
            <a:r>
              <a:rPr lang="en-US" sz="2400" i="1" baseline="-25000" dirty="0">
                <a:latin typeface="Times New Roman"/>
                <a:cs typeface="Times New Roman"/>
              </a:rPr>
              <a:t>M</a:t>
            </a:r>
          </a:p>
          <a:p>
            <a:pPr lvl="1"/>
            <a:r>
              <a:rPr lang="en-US" sz="2400" dirty="0"/>
              <a:t>Holding costs </a:t>
            </a:r>
            <a:r>
              <a:rPr lang="en-US" sz="2400" i="1" dirty="0" err="1">
                <a:latin typeface="Times New Roman"/>
                <a:cs typeface="Times New Roman"/>
              </a:rPr>
              <a:t>h</a:t>
            </a:r>
            <a:r>
              <a:rPr lang="en-US" sz="2400" i="1" baseline="-25000" dirty="0" err="1">
                <a:latin typeface="Times New Roman"/>
                <a:cs typeface="Times New Roman"/>
              </a:rPr>
              <a:t>M</a:t>
            </a:r>
            <a:r>
              <a:rPr lang="en-US" sz="2400" i="1" dirty="0" err="1">
                <a:latin typeface="Times New Roman"/>
                <a:cs typeface="Times New Roman"/>
              </a:rPr>
              <a:t>C</a:t>
            </a:r>
            <a:r>
              <a:rPr lang="en-US" sz="2400" i="1" baseline="-25000" dirty="0" err="1">
                <a:latin typeface="Times New Roman"/>
                <a:cs typeface="Times New Roman"/>
              </a:rPr>
              <a:t>M</a:t>
            </a:r>
            <a:endParaRPr lang="en-US" sz="2400" dirty="0"/>
          </a:p>
          <a:p>
            <a:r>
              <a:rPr lang="en-US" sz="2800" dirty="0"/>
              <a:t>Retailer’s choice of </a:t>
            </a:r>
            <a:r>
              <a:rPr lang="en-US" sz="2800" i="1" dirty="0">
                <a:latin typeface="Times New Roman"/>
                <a:cs typeface="Times New Roman"/>
              </a:rPr>
              <a:t>Q</a:t>
            </a:r>
            <a:r>
              <a:rPr lang="en-US" sz="2800" dirty="0"/>
              <a:t> affects both players’ costs, but retailer chooses it only based on its costs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92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3333CC"/>
                </a:solidFill>
              </a:rPr>
              <a:t>Coordination for Commodity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05800" cy="4953000"/>
          </a:xfrm>
        </p:spPr>
        <p:txBody>
          <a:bodyPr/>
          <a:lstStyle/>
          <a:p>
            <a:r>
              <a:rPr lang="en-US" dirty="0"/>
              <a:t>For commodity products for which price is set by the market, manufacturers with </a:t>
            </a:r>
            <a:r>
              <a:rPr 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fixed costs</a:t>
            </a:r>
            <a:r>
              <a:rPr lang="en-US" dirty="0"/>
              <a:t> per lot can use lot-size-based quantity discounts to maximize total supply chain profits. </a:t>
            </a:r>
          </a:p>
          <a:p>
            <a:endParaRPr lang="en-US" dirty="0"/>
          </a:p>
          <a:p>
            <a:r>
              <a:rPr lang="en-US" dirty="0"/>
              <a:t>Lot-size-based discounts, however, increase cycle inventory in the supply chain.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68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19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D6DEA-A7CB-4FF4-87A0-B2A597DE5831}" type="slidenum">
              <a:rPr lang="en-US" altLang="en-US"/>
              <a:pPr/>
              <a:t>69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Coordination for Commodity Products</a:t>
            </a:r>
            <a:endParaRPr lang="en-US" altLang="en-US" b="0" dirty="0"/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3188"/>
            <a:ext cx="8305800" cy="5256212"/>
          </a:xfrm>
        </p:spPr>
        <p:txBody>
          <a:bodyPr/>
          <a:lstStyle/>
          <a:p>
            <a:r>
              <a:rPr lang="en-US" altLang="en-US" i="1" dirty="0"/>
              <a:t>Market sets price… act to reduce costs</a:t>
            </a:r>
          </a:p>
          <a:p>
            <a:pPr lvl="1">
              <a:buFontTx/>
              <a:buNone/>
            </a:pPr>
            <a:r>
              <a:rPr lang="en-US" altLang="en-US" i="1" dirty="0"/>
              <a:t>D =</a:t>
            </a:r>
            <a:r>
              <a:rPr lang="en-US" altLang="en-US" dirty="0"/>
              <a:t> 120,000 bottles/year</a:t>
            </a:r>
          </a:p>
          <a:p>
            <a:pPr lvl="1">
              <a:buFontTx/>
              <a:buNone/>
            </a:pPr>
            <a:r>
              <a:rPr lang="en-US" altLang="en-US" i="1" dirty="0"/>
              <a:t>S</a:t>
            </a:r>
            <a:r>
              <a:rPr lang="en-US" altLang="en-US" i="1" baseline="-25000" dirty="0"/>
              <a:t>R</a:t>
            </a:r>
            <a:r>
              <a:rPr lang="en-US" altLang="en-US" dirty="0"/>
              <a:t> = $100,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R</a:t>
            </a:r>
            <a:r>
              <a:rPr lang="en-US" altLang="en-US" dirty="0"/>
              <a:t> = 0.2,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R</a:t>
            </a:r>
            <a:r>
              <a:rPr lang="en-US" altLang="en-US" dirty="0"/>
              <a:t> = $3</a:t>
            </a:r>
          </a:p>
          <a:p>
            <a:pPr lvl="1">
              <a:buFontTx/>
              <a:buNone/>
            </a:pPr>
            <a:r>
              <a:rPr lang="en-US" altLang="en-US" i="1" dirty="0"/>
              <a:t>S</a:t>
            </a:r>
            <a:r>
              <a:rPr lang="en-US" altLang="en-US" i="1" baseline="-25000" dirty="0"/>
              <a:t>M</a:t>
            </a:r>
            <a:r>
              <a:rPr lang="en-US" altLang="en-US" dirty="0"/>
              <a:t> = $250, </a:t>
            </a:r>
            <a:r>
              <a:rPr lang="en-US" altLang="en-US" i="1" dirty="0" err="1"/>
              <a:t>h</a:t>
            </a:r>
            <a:r>
              <a:rPr lang="en-US" altLang="en-US" i="1" baseline="-25000" dirty="0" err="1"/>
              <a:t>M</a:t>
            </a:r>
            <a:r>
              <a:rPr lang="en-US" altLang="en-US" dirty="0"/>
              <a:t> = 0.2,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M</a:t>
            </a:r>
            <a:r>
              <a:rPr lang="en-US" altLang="en-US" dirty="0"/>
              <a:t> = $2</a:t>
            </a:r>
          </a:p>
          <a:p>
            <a:endParaRPr lang="en-US" altLang="en-US" dirty="0"/>
          </a:p>
          <a:p>
            <a:pPr>
              <a:buFont typeface="Monotype Sorts" pitchFamily="2" charset="2"/>
              <a:buNone/>
            </a:pPr>
            <a:endParaRPr lang="en-US" altLang="en-US" dirty="0"/>
          </a:p>
          <a:p>
            <a:pPr>
              <a:buFont typeface="Monotype Sorts" pitchFamily="2" charset="2"/>
              <a:buNone/>
            </a:pP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Retailer’s optimal lot size = </a:t>
            </a:r>
            <a:r>
              <a:rPr lang="en-US" altLang="en-US" sz="2400" b="1" dirty="0"/>
              <a:t>6,324</a:t>
            </a:r>
            <a:r>
              <a:rPr lang="en-US" altLang="en-US" sz="2400" dirty="0"/>
              <a:t> bottles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Retailer cost =</a:t>
            </a:r>
            <a:r>
              <a:rPr lang="en-US" altLang="en-US" sz="2400" i="1" dirty="0"/>
              <a:t>TC(Q*)=</a:t>
            </a:r>
            <a:r>
              <a:rPr lang="en-US" altLang="en-US" sz="2400" dirty="0"/>
              <a:t> $3,795; Supplier cost at </a:t>
            </a:r>
            <a:r>
              <a:rPr lang="en-US" altLang="en-US" sz="2400" i="1" dirty="0"/>
              <a:t>Q*</a:t>
            </a:r>
            <a:r>
              <a:rPr lang="en-US" altLang="en-US" sz="2400" dirty="0"/>
              <a:t> = $6,009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Supply chain cost = </a:t>
            </a:r>
            <a:r>
              <a:rPr lang="en-US" altLang="en-US" sz="2400" b="1" i="1" dirty="0">
                <a:solidFill>
                  <a:schemeClr val="tx2"/>
                </a:solidFill>
              </a:rPr>
              <a:t>$9,804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</p:txBody>
      </p:sp>
      <p:graphicFrame>
        <p:nvGraphicFramePr>
          <p:cNvPr id="6031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026609"/>
              </p:ext>
            </p:extLst>
          </p:nvPr>
        </p:nvGraphicFramePr>
        <p:xfrm>
          <a:off x="1239838" y="3427413"/>
          <a:ext cx="6054725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91" name="Equation" r:id="rId4" imgW="2298600" imgH="444240" progId="Equation.DSMT4">
                  <p:embed/>
                </p:oleObj>
              </mc:Choice>
              <mc:Fallback>
                <p:oleObj name="Equation" r:id="rId4" imgW="229860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9838" y="3427413"/>
                        <a:ext cx="6054725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382000" cy="8763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Role of Cycle Inventory in a Supply Chain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841500"/>
            <a:ext cx="7924800" cy="4292600"/>
          </a:xfrm>
        </p:spPr>
        <p:txBody>
          <a:bodyPr/>
          <a:lstStyle/>
          <a:p>
            <a:pPr eaLnBrk="1" hangingPunct="1"/>
            <a:r>
              <a:rPr lang="en-US" dirty="0"/>
              <a:t>Economies of scale exploited in three typical situations…</a:t>
            </a:r>
          </a:p>
          <a:p>
            <a:pPr marL="914400" lvl="1" indent="-514350" eaLnBrk="1" hangingPunct="1">
              <a:buFont typeface="Arial" charset="0"/>
              <a:buAutoNum type="arabicPeriod"/>
            </a:pPr>
            <a:r>
              <a:rPr lang="en-US" dirty="0"/>
              <a:t>A fixed cost is incurred each time an order is placed or produced</a:t>
            </a:r>
          </a:p>
          <a:p>
            <a:pPr marL="914400" lvl="1" indent="-514350" eaLnBrk="1" hangingPunct="1">
              <a:buFont typeface="Arial" charset="0"/>
              <a:buAutoNum type="arabicPeriod"/>
            </a:pPr>
            <a:r>
              <a:rPr lang="en-US" dirty="0"/>
              <a:t>The supplier offers price discounts based on the quantity purchased per lot</a:t>
            </a:r>
          </a:p>
          <a:p>
            <a:pPr marL="914400" lvl="1" indent="-514350" eaLnBrk="1" hangingPunct="1">
              <a:buFont typeface="Arial" charset="0"/>
              <a:buAutoNum type="arabicPeriod"/>
            </a:pPr>
            <a:r>
              <a:rPr lang="en-US" dirty="0"/>
              <a:t>The supplier offers short-term price discounts or holds trade promotions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47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D731F-7FC4-4835-92E8-13F23C6F799C}" type="slidenum">
              <a:rPr lang="en-US" altLang="en-US"/>
              <a:pPr/>
              <a:t>70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800100"/>
          </a:xfrm>
        </p:spPr>
        <p:txBody>
          <a:bodyPr/>
          <a:lstStyle/>
          <a:p>
            <a:r>
              <a:rPr lang="en-US" altLang="en-US" sz="2800"/>
              <a:t>Coordination for Commodity Products</a:t>
            </a:r>
            <a:endParaRPr lang="en-US" altLang="en-US" sz="2800" b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9538"/>
            <a:ext cx="7727950" cy="5326062"/>
          </a:xfrm>
        </p:spPr>
        <p:txBody>
          <a:bodyPr/>
          <a:lstStyle/>
          <a:p>
            <a:r>
              <a:rPr lang="en-US" altLang="en-US" dirty="0"/>
              <a:t>What can the manufacturer do to decrease supply chain costs?</a:t>
            </a:r>
          </a:p>
          <a:p>
            <a:pPr lvl="1"/>
            <a:r>
              <a:rPr lang="en-US" altLang="en-US" dirty="0"/>
              <a:t>Coordinated lot size: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Retailer cost = </a:t>
            </a:r>
            <a:r>
              <a:rPr lang="en-US" altLang="en-US" b="1" i="1" dirty="0">
                <a:solidFill>
                  <a:schemeClr val="hlink"/>
                </a:solidFill>
              </a:rPr>
              <a:t>$4,059</a:t>
            </a:r>
            <a:r>
              <a:rPr lang="en-US" altLang="en-US" dirty="0"/>
              <a:t>  … was $3795 !!</a:t>
            </a:r>
          </a:p>
          <a:p>
            <a:pPr lvl="1"/>
            <a:r>
              <a:rPr lang="en-US" altLang="en-US" dirty="0"/>
              <a:t>Supplier cost = $5,106; </a:t>
            </a:r>
          </a:p>
          <a:p>
            <a:endParaRPr lang="en-US" altLang="en-US" dirty="0"/>
          </a:p>
          <a:p>
            <a:r>
              <a:rPr lang="en-US" altLang="en-US" dirty="0"/>
              <a:t>Supply chain cost = </a:t>
            </a:r>
            <a:r>
              <a:rPr lang="en-US" altLang="en-US" b="1" i="1" dirty="0">
                <a:solidFill>
                  <a:schemeClr val="tx2"/>
                </a:solidFill>
              </a:rPr>
              <a:t>$9,165</a:t>
            </a:r>
          </a:p>
        </p:txBody>
      </p:sp>
      <p:graphicFrame>
        <p:nvGraphicFramePr>
          <p:cNvPr id="605188" name="Object 4"/>
          <p:cNvGraphicFramePr>
            <a:graphicFrameLocks noChangeAspect="1"/>
          </p:cNvGraphicFramePr>
          <p:nvPr/>
        </p:nvGraphicFramePr>
        <p:xfrm>
          <a:off x="4495800" y="2057400"/>
          <a:ext cx="4495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91" name="Equation" r:id="rId4" imgW="2323800" imgH="469800" progId="Equation.DSMT4">
                  <p:embed/>
                </p:oleObj>
              </mc:Choice>
              <mc:Fallback>
                <p:oleObj name="Equation" r:id="rId4" imgW="232380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057400"/>
                        <a:ext cx="44958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189" name="Object 5"/>
          <p:cNvGraphicFramePr>
            <a:graphicFrameLocks noChangeAspect="1"/>
          </p:cNvGraphicFramePr>
          <p:nvPr/>
        </p:nvGraphicFramePr>
        <p:xfrm>
          <a:off x="1219200" y="3352800"/>
          <a:ext cx="54102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92" name="Equation" r:id="rId6" imgW="2323800" imgH="393480" progId="Equation.DSMT4">
                  <p:embed/>
                </p:oleObj>
              </mc:Choice>
              <mc:Fallback>
                <p:oleObj name="Equation" r:id="rId6" imgW="232380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5410200" cy="9175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191" name="AutoShape 7"/>
          <p:cNvSpPr>
            <a:spLocks/>
          </p:cNvSpPr>
          <p:nvPr/>
        </p:nvSpPr>
        <p:spPr bwMode="auto">
          <a:xfrm>
            <a:off x="8153400" y="2971800"/>
            <a:ext cx="533400" cy="381000"/>
          </a:xfrm>
          <a:prstGeom prst="borderCallout1">
            <a:avLst>
              <a:gd name="adj1" fmla="val 30000"/>
              <a:gd name="adj2" fmla="val -14287"/>
              <a:gd name="adj3" fmla="val -127917"/>
              <a:gd name="adj4" fmla="val -122917"/>
            </a:avLst>
          </a:prstGeom>
          <a:noFill/>
          <a:ln w="254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000" i="1">
                <a:latin typeface="Trebuchet MS" pitchFamily="34" charset="0"/>
              </a:rPr>
              <a:t>S</a:t>
            </a:r>
          </a:p>
        </p:txBody>
      </p:sp>
      <p:sp>
        <p:nvSpPr>
          <p:cNvPr id="605192" name="AutoShape 8"/>
          <p:cNvSpPr>
            <a:spLocks/>
          </p:cNvSpPr>
          <p:nvPr/>
        </p:nvSpPr>
        <p:spPr bwMode="auto">
          <a:xfrm>
            <a:off x="8153400" y="3884613"/>
            <a:ext cx="609600" cy="382587"/>
          </a:xfrm>
          <a:prstGeom prst="borderCallout1">
            <a:avLst>
              <a:gd name="adj1" fmla="val 29875"/>
              <a:gd name="adj2" fmla="val -12500"/>
              <a:gd name="adj3" fmla="val -252699"/>
              <a:gd name="adj4" fmla="val -217708"/>
            </a:avLst>
          </a:prstGeom>
          <a:noFill/>
          <a:ln w="222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2000" i="1">
                <a:latin typeface="Trebuchet MS" pitchFamily="34" charset="0"/>
              </a:rPr>
              <a:t>C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Designing a Suitable Lot Size-Based Quantity Discount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2795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Manufacturer needs to get Drugs Online (DO) to increase its lot size to 9,165</a:t>
            </a:r>
          </a:p>
          <a:p>
            <a:r>
              <a:rPr lang="en-US" dirty="0"/>
              <a:t>Quantity discount is one way to do this</a:t>
            </a:r>
          </a:p>
          <a:p>
            <a:pPr lvl="1"/>
            <a:r>
              <a:rPr lang="en-US" dirty="0"/>
              <a:t>(We’ll assume all-unit)</a:t>
            </a:r>
            <a:endParaRPr lang="en-US" sz="2800" dirty="0"/>
          </a:p>
          <a:p>
            <a:pPr eaLnBrk="1" hangingPunct="1"/>
            <a:r>
              <a:rPr lang="en-US" sz="2800" dirty="0"/>
              <a:t>Design a suitable quantity discount that gets DO to order in lots of 9,165 units when it aims to minimize only its own total costs</a:t>
            </a:r>
          </a:p>
          <a:p>
            <a:pPr eaLnBrk="1" hangingPunct="1"/>
            <a:r>
              <a:rPr lang="en-US" sz="2800" dirty="0"/>
              <a:t>Manufacturer needs to offer an </a:t>
            </a:r>
            <a:r>
              <a:rPr lang="en-US" sz="2800" b="1" i="1" dirty="0">
                <a:solidFill>
                  <a:schemeClr val="tx2"/>
                </a:solidFill>
              </a:rPr>
              <a:t>incentive</a:t>
            </a:r>
            <a:r>
              <a:rPr lang="en-US" sz="2800" dirty="0"/>
              <a:t> of at least $264 per year ($4095-$3795) to DO in terms of decreased material cost if DO orders in lots of 9,165 units</a:t>
            </a:r>
          </a:p>
          <a:p>
            <a:pPr eaLnBrk="1" hangingPunct="1"/>
            <a:r>
              <a:rPr lang="en-US" sz="2800" dirty="0"/>
              <a:t>Appropriate quantity discount is $3 if DO orders in lots smaller than 9,165 units and $2.9978 for orders of 9,165 or more</a:t>
            </a:r>
            <a:endParaRPr lang="en-US" sz="2800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71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27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9F00C-CAAE-45F8-90EA-184D0D94E664}" type="slidenum">
              <a:rPr lang="en-US" altLang="en-US"/>
              <a:pPr/>
              <a:t>72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Coordination for Commodity Products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772400" cy="5410200"/>
          </a:xfrm>
        </p:spPr>
        <p:txBody>
          <a:bodyPr/>
          <a:lstStyle/>
          <a:p>
            <a:r>
              <a:rPr lang="en-US" altLang="en-US" dirty="0"/>
              <a:t>Effective pricing scheme</a:t>
            </a:r>
          </a:p>
          <a:p>
            <a:pPr lvl="1"/>
            <a:r>
              <a:rPr lang="en-US" altLang="en-US" dirty="0"/>
              <a:t>All-unit quantity discount</a:t>
            </a:r>
          </a:p>
          <a:p>
            <a:pPr lvl="2"/>
            <a:r>
              <a:rPr lang="en-US" altLang="en-US" dirty="0"/>
              <a:t>$3 for lots below 9,165</a:t>
            </a:r>
          </a:p>
          <a:p>
            <a:pPr lvl="2"/>
            <a:r>
              <a:rPr lang="en-US" altLang="en-US" dirty="0"/>
              <a:t>$2.9978 for lots of 9,165 or more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Pass some cost incentive to retailer (enough that he raises order size from 6,324 to 9,165)</a:t>
            </a:r>
          </a:p>
          <a:p>
            <a:pPr lvl="1"/>
            <a:r>
              <a:rPr lang="en-US" altLang="en-US" dirty="0"/>
              <a:t>Supplier has </a:t>
            </a:r>
            <a:r>
              <a:rPr lang="en-US" altLang="en-US" i="1" dirty="0"/>
              <a:t>(.0022)(9165)=20.16</a:t>
            </a:r>
            <a:r>
              <a:rPr lang="en-US" altLang="en-US" dirty="0"/>
              <a:t> extra cost per lot as price of coordination effort</a:t>
            </a:r>
          </a:p>
          <a:p>
            <a:endParaRPr lang="en-US" altLang="en-US" dirty="0"/>
          </a:p>
        </p:txBody>
      </p:sp>
      <p:graphicFrame>
        <p:nvGraphicFramePr>
          <p:cNvPr id="6072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46142"/>
              </p:ext>
            </p:extLst>
          </p:nvPr>
        </p:nvGraphicFramePr>
        <p:xfrm>
          <a:off x="1039813" y="3124200"/>
          <a:ext cx="784225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289" name="Equation" r:id="rId3" imgW="3898800" imgH="583920" progId="Equation.DSMT4">
                  <p:embed/>
                </p:oleObj>
              </mc:Choice>
              <mc:Fallback>
                <p:oleObj name="Equation" r:id="rId3" imgW="3898800" imgH="5839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3124200"/>
                        <a:ext cx="7842250" cy="11731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7237" name="Text Box 5"/>
          <p:cNvSpPr txBox="1">
            <a:spLocks noChangeArrowheads="1"/>
          </p:cNvSpPr>
          <p:nvPr/>
        </p:nvSpPr>
        <p:spPr bwMode="auto">
          <a:xfrm>
            <a:off x="123760" y="1905000"/>
            <a:ext cx="1358900" cy="981075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solidFill>
                  <a:schemeClr val="tx2"/>
                </a:solidFill>
              </a:rPr>
              <a:t>cost to </a:t>
            </a:r>
          </a:p>
          <a:p>
            <a:r>
              <a:rPr lang="en-US" altLang="en-US" sz="1400">
                <a:solidFill>
                  <a:schemeClr val="tx2"/>
                </a:solidFill>
              </a:rPr>
              <a:t>retailer</a:t>
            </a:r>
          </a:p>
          <a:p>
            <a:r>
              <a:rPr lang="en-US" altLang="en-US" sz="1400">
                <a:solidFill>
                  <a:schemeClr val="tx2"/>
                </a:solidFill>
              </a:rPr>
              <a:t>working</a:t>
            </a:r>
          </a:p>
          <a:p>
            <a:r>
              <a:rPr lang="en-US" altLang="en-US" sz="1400">
                <a:solidFill>
                  <a:schemeClr val="tx2"/>
                </a:solidFill>
              </a:rPr>
              <a:t>independently</a:t>
            </a:r>
          </a:p>
        </p:txBody>
      </p:sp>
      <p:sp>
        <p:nvSpPr>
          <p:cNvPr id="607238" name="Line 6"/>
          <p:cNvSpPr>
            <a:spLocks noChangeShapeType="1"/>
          </p:cNvSpPr>
          <p:nvPr/>
        </p:nvSpPr>
        <p:spPr bwMode="auto">
          <a:xfrm>
            <a:off x="609600" y="2906290"/>
            <a:ext cx="762000" cy="370309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908050" y="3211091"/>
            <a:ext cx="2520950" cy="598909"/>
          </a:xfrm>
          <a:prstGeom prst="ellipse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3333CC"/>
                </a:solidFill>
              </a:rPr>
              <a:t>Quantity Discounts When</a:t>
            </a:r>
            <a:br>
              <a:rPr lang="en-US" altLang="en-US" sz="2800" dirty="0">
                <a:solidFill>
                  <a:srgbClr val="3333CC"/>
                </a:solidFill>
              </a:rPr>
            </a:br>
            <a:r>
              <a:rPr lang="en-US" altLang="en-US" sz="2800" dirty="0">
                <a:solidFill>
                  <a:srgbClr val="3333CC"/>
                </a:solidFill>
              </a:rPr>
              <a:t>Manufacturer Firm Has Market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05800" cy="4648200"/>
          </a:xfrm>
        </p:spPr>
        <p:txBody>
          <a:bodyPr/>
          <a:lstStyle/>
          <a:p>
            <a:r>
              <a:rPr lang="en-US" dirty="0"/>
              <a:t>The supply chain profit is lower if each stage of the supply chain makes its pricing decisions independently, with the objective of maximizing its own profit. </a:t>
            </a:r>
          </a:p>
          <a:p>
            <a:endParaRPr lang="en-US" dirty="0"/>
          </a:p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coordinated solution results in higher profit.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73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05850"/>
      </p:ext>
    </p:extLst>
  </p:cSld>
  <p:clrMapOvr>
    <a:masterClrMapping/>
  </p:clrMapOvr>
  <p:transition spd="slow">
    <p:pull dir="l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6B9E0-826E-4929-8D7F-223BE31401A2}" type="slidenum">
              <a:rPr lang="en-US" altLang="en-US"/>
              <a:pPr/>
              <a:t>74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Quantity Discounts When</a:t>
            </a:r>
            <a:br>
              <a:rPr lang="en-US" altLang="en-US" sz="2800" dirty="0"/>
            </a:br>
            <a:r>
              <a:rPr lang="en-US" altLang="en-US" sz="2800" dirty="0"/>
              <a:t>Manufacturer Firm Has Market Power</a:t>
            </a:r>
            <a:endParaRPr lang="en-US" altLang="en-US" sz="2800" b="0" dirty="0"/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53400" cy="5410200"/>
          </a:xfrm>
        </p:spPr>
        <p:txBody>
          <a:bodyPr/>
          <a:lstStyle/>
          <a:p>
            <a:r>
              <a:rPr lang="en-US" altLang="en-US" dirty="0"/>
              <a:t>No inventory related costs considered</a:t>
            </a:r>
          </a:p>
          <a:p>
            <a:r>
              <a:rPr lang="en-US" altLang="en-US" dirty="0"/>
              <a:t>Demand curve at retailer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		360,000 - 60,000</a:t>
            </a:r>
            <a:r>
              <a:rPr lang="en-US" altLang="en-US" i="1" dirty="0"/>
              <a:t>p   p = </a:t>
            </a:r>
            <a:r>
              <a:rPr lang="en-US" altLang="en-US" dirty="0"/>
              <a:t>retail unit price</a:t>
            </a:r>
          </a:p>
          <a:p>
            <a:r>
              <a:rPr lang="en-US" altLang="en-US" i="1" dirty="0"/>
              <a:t>What are the optimal prices and profits in the following situations?</a:t>
            </a:r>
          </a:p>
        </p:txBody>
      </p:sp>
      <p:graphicFrame>
        <p:nvGraphicFramePr>
          <p:cNvPr id="6082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267758"/>
              </p:ext>
            </p:extLst>
          </p:nvPr>
        </p:nvGraphicFramePr>
        <p:xfrm>
          <a:off x="381000" y="3962400"/>
          <a:ext cx="844232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14" name="Equation" r:id="rId4" imgW="3936960" imgH="914400" progId="Equation.DSMT4">
                  <p:embed/>
                </p:oleObj>
              </mc:Choice>
              <mc:Fallback>
                <p:oleObj name="Equation" r:id="rId4" imgW="3936960" imgH="914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62400"/>
                        <a:ext cx="8442325" cy="2133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65847-5CC6-45F3-83F7-F708AF2365C3}" type="slidenum">
              <a:rPr lang="en-US" altLang="en-US"/>
              <a:pPr/>
              <a:t>75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Quantity Discounts When</a:t>
            </a:r>
            <a:br>
              <a:rPr lang="en-US" altLang="en-US" sz="2800"/>
            </a:br>
            <a:r>
              <a:rPr lang="en-US" altLang="en-US" sz="2800"/>
              <a:t>Manufacturer Firm Has Market Power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5334000"/>
          </a:xfrm>
        </p:spPr>
        <p:txBody>
          <a:bodyPr/>
          <a:lstStyle/>
          <a:p>
            <a:r>
              <a:rPr lang="en-US" altLang="en-US" sz="2400"/>
              <a:t>The two stages make the pricing decision independently</a:t>
            </a: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2"/>
            <a:endParaRPr lang="en-US" alt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en-US" alt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Price = $5, Supply Chain Profit = $180,000, Demand = 60,000</a:t>
            </a:r>
            <a:endParaRPr lang="en-US" altLang="en-US" sz="2000" b="1"/>
          </a:p>
        </p:txBody>
      </p:sp>
      <p:graphicFrame>
        <p:nvGraphicFramePr>
          <p:cNvPr id="6103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688912"/>
              </p:ext>
            </p:extLst>
          </p:nvPr>
        </p:nvGraphicFramePr>
        <p:xfrm>
          <a:off x="273050" y="1828800"/>
          <a:ext cx="8675688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357" name="Equation" r:id="rId3" imgW="5117760" imgH="2412720" progId="Equation.DSMT4">
                  <p:embed/>
                </p:oleObj>
              </mc:Choice>
              <mc:Fallback>
                <p:oleObj name="Equation" r:id="rId3" imgW="5117760" imgH="24127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1828800"/>
                        <a:ext cx="8675688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D814B-8981-4974-B2E5-1C3D426D1AB1}" type="slidenum">
              <a:rPr lang="en-US" altLang="en-US"/>
              <a:pPr/>
              <a:t>76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Quantity Discounts When</a:t>
            </a:r>
            <a:br>
              <a:rPr lang="en-US" altLang="en-US" sz="2800"/>
            </a:br>
            <a:r>
              <a:rPr lang="en-US" altLang="en-US" sz="2800"/>
              <a:t>Manufacturer Firm Has Market Power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686800" cy="5562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dirty="0"/>
              <a:t>The two stages coordinate the pricing decision</a:t>
            </a: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cs-CZ" sz="2000" i="1" dirty="0">
                <a:latin typeface="Times New Roman" pitchFamily="18" charset="0"/>
                <a:cs typeface="Times New Roman" pitchFamily="18" charset="0"/>
              </a:rPr>
              <a:t>Prof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cs-CZ" sz="2000" i="1" baseline="-25000" dirty="0">
                <a:latin typeface="Times New Roman" pitchFamily="18" charset="0"/>
                <a:cs typeface="Times New Roman" pitchFamily="18" charset="0"/>
              </a:rPr>
              <a:t>SC</a:t>
            </a:r>
            <a:r>
              <a:rPr lang="cs-CZ" sz="2000" dirty="0"/>
              <a:t> = ($4 – $2) x 120,000 = $240,000</a:t>
            </a:r>
            <a:endParaRPr lang="en-US" alt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en-US" altLang="en-US" sz="2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en-US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Price = $4, Supply Chain Profit = $240,000, Demand = 120,000</a:t>
            </a:r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Reduced profit in the independent case is </a:t>
            </a:r>
            <a:r>
              <a:rPr lang="en-US" altLang="en-US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“Double Marginalization”</a:t>
            </a:r>
          </a:p>
        </p:txBody>
      </p:sp>
      <p:graphicFrame>
        <p:nvGraphicFramePr>
          <p:cNvPr id="611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046034"/>
              </p:ext>
            </p:extLst>
          </p:nvPr>
        </p:nvGraphicFramePr>
        <p:xfrm>
          <a:off x="80963" y="1828800"/>
          <a:ext cx="8982075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384" name="Equation" r:id="rId3" imgW="4775040" imgH="1320480" progId="Equation.DSMT4">
                  <p:embed/>
                </p:oleObj>
              </mc:Choice>
              <mc:Fallback>
                <p:oleObj name="Equation" r:id="rId3" imgW="4775040" imgH="1320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1828800"/>
                        <a:ext cx="8982075" cy="263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Two-Part Tariff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01000" cy="5257800"/>
          </a:xfrm>
        </p:spPr>
        <p:txBody>
          <a:bodyPr/>
          <a:lstStyle/>
          <a:p>
            <a:pPr eaLnBrk="1" hangingPunct="1"/>
            <a:r>
              <a:rPr lang="en-US" dirty="0"/>
              <a:t>Manufacturer charges its entire profit as an up-front franchise fee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ff</a:t>
            </a:r>
            <a:r>
              <a:rPr lang="en-US" i="1" dirty="0"/>
              <a:t> </a:t>
            </a:r>
            <a:endParaRPr lang="en-US" dirty="0"/>
          </a:p>
          <a:p>
            <a:pPr eaLnBrk="1" hangingPunct="1"/>
            <a:r>
              <a:rPr lang="en-US" dirty="0"/>
              <a:t>Sells to the retailer at cost</a:t>
            </a:r>
          </a:p>
          <a:p>
            <a:pPr eaLnBrk="1" hangingPunct="1"/>
            <a:r>
              <a:rPr lang="en-US" dirty="0"/>
              <a:t>Retail pricing decision is based on maximizing its profits</a:t>
            </a:r>
          </a:p>
          <a:p>
            <a:pPr lvl="1" eaLnBrk="1" hangingPunct="1"/>
            <a:r>
              <a:rPr lang="en-US" i="1" dirty="0"/>
              <a:t>Effectively maximizes the coordinated supply chain profit</a:t>
            </a:r>
          </a:p>
          <a:p>
            <a:pPr eaLnBrk="1" hangingPunct="1"/>
            <a:r>
              <a:rPr lang="en-US" dirty="0"/>
              <a:t>Design a </a:t>
            </a:r>
            <a:r>
              <a:rPr lang="en-US" b="1" i="1" dirty="0">
                <a:solidFill>
                  <a:schemeClr val="tx2"/>
                </a:solidFill>
              </a:rPr>
              <a:t>volume-based discount scheme </a:t>
            </a:r>
            <a:r>
              <a:rPr lang="en-US" dirty="0"/>
              <a:t>that gets the retailer to purchase and sell the quantity sold when the two stages coordinate their actions</a:t>
            </a:r>
            <a:endParaRPr lang="en-US" dirty="0">
              <a:latin typeface="Times New Roman" pitchFamily="18" charset="0"/>
            </a:endParaRPr>
          </a:p>
          <a:p>
            <a:pPr eaLnBrk="1" hangingPunct="1"/>
            <a:endParaRPr lang="en-US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77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86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25B67-E106-46D5-A5BD-2179CCC6CEAA}" type="slidenum">
              <a:rPr lang="en-US" altLang="en-US"/>
              <a:pPr/>
              <a:t>78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Two-Part Tariffs and</a:t>
            </a:r>
            <a:br>
              <a:rPr lang="en-US" altLang="en-US" sz="2800"/>
            </a:br>
            <a:r>
              <a:rPr lang="en-US" altLang="en-US" sz="2800"/>
              <a:t>Volume Discounts</a:t>
            </a:r>
            <a:endParaRPr lang="en-US" altLang="en-US" sz="2800" b="0"/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82713"/>
            <a:ext cx="7727950" cy="5245100"/>
          </a:xfrm>
        </p:spPr>
        <p:txBody>
          <a:bodyPr/>
          <a:lstStyle/>
          <a:p>
            <a:r>
              <a:rPr lang="en-US" altLang="en-US"/>
              <a:t>A two-part tariff that achieves the coordinated solution</a:t>
            </a:r>
          </a:p>
          <a:p>
            <a:pPr lvl="1"/>
            <a:r>
              <a:rPr lang="en-US" altLang="en-US"/>
              <a:t>Coordinated profit = $240,000</a:t>
            </a:r>
          </a:p>
          <a:p>
            <a:pPr lvl="1"/>
            <a:r>
              <a:rPr lang="en-US" altLang="en-US"/>
              <a:t>Independent profit for retailer = $60,000</a:t>
            </a:r>
          </a:p>
          <a:p>
            <a:pPr lvl="1"/>
            <a:r>
              <a:rPr lang="en-US" altLang="en-US"/>
              <a:t>Manufacturer charges “fee” of $180,000 and sells part to retailer at cost ($2)</a:t>
            </a:r>
          </a:p>
        </p:txBody>
      </p:sp>
      <p:graphicFrame>
        <p:nvGraphicFramePr>
          <p:cNvPr id="6123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065128"/>
              </p:ext>
            </p:extLst>
          </p:nvPr>
        </p:nvGraphicFramePr>
        <p:xfrm>
          <a:off x="1600200" y="4053903"/>
          <a:ext cx="62484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420" name="Equation" r:id="rId4" imgW="2869920" imgH="685800" progId="Equation.DSMT4">
                  <p:embed/>
                </p:oleObj>
              </mc:Choice>
              <mc:Fallback>
                <p:oleObj name="Equation" r:id="rId4" imgW="286992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053903"/>
                        <a:ext cx="6248400" cy="14938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261681"/>
              </p:ext>
            </p:extLst>
          </p:nvPr>
        </p:nvGraphicFramePr>
        <p:xfrm>
          <a:off x="2599922" y="5638800"/>
          <a:ext cx="5802716" cy="1189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421" name="Equation" r:id="rId6" imgW="3759120" imgH="685800" progId="Equation.DSMT4">
                  <p:embed/>
                </p:oleObj>
              </mc:Choice>
              <mc:Fallback>
                <p:oleObj name="Equation" r:id="rId6" imgW="375912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922" y="5638800"/>
                        <a:ext cx="5802716" cy="118902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C52E2-5C95-4F01-852C-8B1A5083FA30}" type="slidenum">
              <a:rPr lang="en-US" altLang="en-US"/>
              <a:pPr/>
              <a:t>79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Two-Part Tariffs and</a:t>
            </a:r>
            <a:br>
              <a:rPr lang="en-US" altLang="en-US" sz="2800"/>
            </a:br>
            <a:r>
              <a:rPr lang="en-US" altLang="en-US" sz="2800"/>
              <a:t>Volume Discounts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5410200"/>
          </a:xfrm>
        </p:spPr>
        <p:txBody>
          <a:bodyPr/>
          <a:lstStyle/>
          <a:p>
            <a:r>
              <a:rPr lang="en-US" altLang="en-US" sz="2400"/>
              <a:t>A </a:t>
            </a:r>
            <a:r>
              <a:rPr lang="en-US" altLang="en-US" b="1" i="1"/>
              <a:t>volume discount scheme</a:t>
            </a:r>
            <a:r>
              <a:rPr lang="en-US" altLang="en-US" sz="2400"/>
              <a:t> that achieves the coordinated solution</a:t>
            </a:r>
          </a:p>
          <a:p>
            <a:pPr lvl="1"/>
            <a:r>
              <a:rPr lang="en-US" altLang="en-US" sz="2000"/>
              <a:t>Give retailer incentive to purchase coordinated volume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Impact of inventory costs</a:t>
            </a:r>
          </a:p>
          <a:p>
            <a:pPr lvl="1"/>
            <a:r>
              <a:rPr lang="en-US" altLang="en-US" sz="2000"/>
              <a:t>Pass on some fixed costs with above pricing</a:t>
            </a:r>
          </a:p>
        </p:txBody>
      </p:sp>
      <p:graphicFrame>
        <p:nvGraphicFramePr>
          <p:cNvPr id="6144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208600"/>
              </p:ext>
            </p:extLst>
          </p:nvPr>
        </p:nvGraphicFramePr>
        <p:xfrm>
          <a:off x="1066800" y="2590800"/>
          <a:ext cx="6781800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6" name="Equation" r:id="rId3" imgW="3276360" imgH="1396800" progId="Equation.DSMT4">
                  <p:embed/>
                </p:oleObj>
              </mc:Choice>
              <mc:Fallback>
                <p:oleObj name="Equation" r:id="rId3" imgW="3276360" imgH="1396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90800"/>
                        <a:ext cx="6781800" cy="28908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05" name="Oval 5"/>
          <p:cNvSpPr>
            <a:spLocks noChangeArrowheads="1"/>
          </p:cNvSpPr>
          <p:nvPr/>
        </p:nvSpPr>
        <p:spPr bwMode="auto">
          <a:xfrm>
            <a:off x="6019800" y="3124200"/>
            <a:ext cx="609600" cy="5334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A7226-D02F-4088-8959-799A9DFD5F16}" type="slidenum">
              <a:rPr lang="en-US" altLang="en-US"/>
              <a:pPr/>
              <a:t>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086600" cy="8382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en-US" dirty="0"/>
              <a:t>Relevant Costs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848600" cy="53340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90000"/>
              </a:lnSpc>
            </a:pPr>
            <a:r>
              <a:rPr lang="en-US" altLang="en-US" dirty="0"/>
              <a:t>Holding Costs - Costs proportional to the quantity of inventory held. Includes: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	Physical Cost of Space    (3%)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	Taxes and Insurance    (2 %)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	Breakage, Spoilage, and Deterioration (1%)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	Opportunity Cost of alternative investment. (18%)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dirty="0"/>
              <a:t>			(Total: 24%)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Order cost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Buyer time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Transportation costs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Receiving costs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 costs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05800" cy="762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Lessons from Discounting Schemes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27950" cy="48387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/>
              <a:t>Quantity discounts play a role in supply chain coordination and improved supply chain profits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Discount schemes that are optimal are </a:t>
            </a:r>
            <a:r>
              <a:rPr lang="en-US" sz="2400" b="1" i="1" dirty="0">
                <a:solidFill>
                  <a:schemeClr val="tx2"/>
                </a:solidFill>
              </a:rPr>
              <a:t>volume based</a:t>
            </a:r>
            <a:r>
              <a:rPr lang="en-US" sz="2400" dirty="0"/>
              <a:t> and not lot size based unless the manufacturer has large fixed costs associated with each lot</a:t>
            </a:r>
          </a:p>
          <a:p>
            <a:pPr eaLnBrk="1" hangingPunct="1"/>
            <a:r>
              <a:rPr lang="en-US" sz="2400" dirty="0"/>
              <a:t>Even in the presence of large fixed costs for the manufacturer, a two-part tariff or </a:t>
            </a:r>
            <a:r>
              <a:rPr lang="en-US" sz="2400" b="1" i="1" dirty="0">
                <a:solidFill>
                  <a:schemeClr val="tx2"/>
                </a:solidFill>
              </a:rPr>
              <a:t>volume-based discount</a:t>
            </a:r>
            <a:r>
              <a:rPr lang="en-US" sz="2400" dirty="0"/>
              <a:t>, with the manufacturer passing on some of the fixed cost to the retailer, optimally coordinates the supply chain and maximizes profits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80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602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1F4A8-3380-497B-95CF-BA3713599FD7}" type="slidenum">
              <a:rPr lang="en-US" altLang="en-US"/>
              <a:pPr/>
              <a:t>81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6154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305800" cy="800100"/>
          </a:xfrm>
        </p:spPr>
        <p:txBody>
          <a:bodyPr/>
          <a:lstStyle/>
          <a:p>
            <a:r>
              <a:rPr lang="en-US" altLang="en-US"/>
              <a:t>Lessons from Discounting Schemes</a:t>
            </a:r>
          </a:p>
        </p:txBody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82713"/>
            <a:ext cx="7727950" cy="53228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Lot size based discounts increase lot size and cycle inventory in the supply chain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Lot size based discounts are justified to achieve coordination for 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commodity products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Volume based discounts with some fixed cost passed on to retailer 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more effective in general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Volume based discounts are better over rolling horizon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217F-5405-4D9A-9B01-D0BFA73861A7}" type="slidenum">
              <a:rPr lang="en-US" altLang="en-US"/>
              <a:pPr/>
              <a:t>82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590550"/>
          </a:xfrm>
        </p:spPr>
        <p:txBody>
          <a:bodyPr/>
          <a:lstStyle/>
          <a:p>
            <a:r>
              <a:rPr lang="en-US" altLang="en-US" sz="2800" dirty="0"/>
              <a:t>Short-Term Discounting: </a:t>
            </a:r>
            <a:br>
              <a:rPr lang="en-US" altLang="en-US" sz="2800" dirty="0"/>
            </a:br>
            <a:r>
              <a:rPr lang="en-US" altLang="en-US" sz="2800" i="1" dirty="0"/>
              <a:t>Trade Promotions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i="1">
                <a:effectLst>
                  <a:outerShdw blurRad="38100" dist="38100" dir="2700000" algn="tl">
                    <a:srgbClr val="C0C0C0"/>
                  </a:outerShdw>
                </a:effectLst>
              </a:rPr>
              <a:t>Trade promotions are price discounts for a limited period of time</a:t>
            </a:r>
          </a:p>
          <a:p>
            <a:pPr>
              <a:lnSpc>
                <a:spcPct val="80000"/>
              </a:lnSpc>
            </a:pP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/>
              <a:t>Key goals for promotions from a manufacturer’s perspective: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Induce retailers to use price discounts, displays, advertising to increase sales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Shift inventory from the manufacturer to the retailer and customer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Defend a brand against competition</a:t>
            </a:r>
          </a:p>
          <a:p>
            <a:pPr lvl="1">
              <a:lnSpc>
                <a:spcPct val="80000"/>
              </a:lnSpc>
            </a:pPr>
            <a:r>
              <a:rPr lang="en-US" altLang="en-US" sz="2000" i="1"/>
              <a:t>Goals are not always achieved by a trade promotion</a:t>
            </a:r>
          </a:p>
          <a:p>
            <a:pPr>
              <a:lnSpc>
                <a:spcPct val="80000"/>
              </a:lnSpc>
            </a:pPr>
            <a:endParaRPr lang="en-US" altLang="en-US" sz="1800"/>
          </a:p>
          <a:p>
            <a:pPr>
              <a:lnSpc>
                <a:spcPct val="80000"/>
              </a:lnSpc>
            </a:pPr>
            <a:r>
              <a:rPr lang="en-US" altLang="en-US" sz="2400"/>
              <a:t>Retailer has two primary options in response to a promotion: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Pass through some or all of the promotion to customers to spur sales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Purchase in greater quantity during promotion period to take advantage of temporary price reduction, but pass through very little of savings to customers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4CC00-C1F1-45F9-B1D5-C15D8607AD35}" type="slidenum">
              <a:rPr lang="en-US" altLang="en-US"/>
              <a:pPr/>
              <a:t>83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/>
              <a:t>Short Term Discounting</a:t>
            </a:r>
            <a:endParaRPr lang="en-US" altLang="en-US" b="0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57325" y="1387475"/>
            <a:ext cx="5691188" cy="4735513"/>
          </a:xfrm>
          <a:noFill/>
          <a:ln/>
        </p:spPr>
        <p:txBody>
          <a:bodyPr lIns="92075" tIns="46038" rIns="92075" bIns="46038"/>
          <a:lstStyle/>
          <a:p>
            <a:pPr>
              <a:buFont typeface="Monotype Sorts" pitchFamily="2" charset="2"/>
              <a:buNone/>
            </a:pPr>
            <a:r>
              <a:rPr lang="en-US" altLang="en-US" i="1"/>
              <a:t>Q</a:t>
            </a:r>
            <a:r>
              <a:rPr lang="en-US" altLang="en-US" baseline="30000"/>
              <a:t>*</a:t>
            </a:r>
            <a:r>
              <a:rPr lang="en-US" altLang="en-US"/>
              <a:t>: Normal order quantity</a:t>
            </a:r>
          </a:p>
          <a:p>
            <a:pPr>
              <a:buFont typeface="Monotype Sorts" pitchFamily="2" charset="2"/>
              <a:buNone/>
            </a:pPr>
            <a:r>
              <a:rPr lang="en-US" altLang="en-US" i="1"/>
              <a:t>C </a:t>
            </a:r>
            <a:r>
              <a:rPr lang="en-US" altLang="en-US"/>
              <a:t>: Normal unit cost</a:t>
            </a:r>
          </a:p>
          <a:p>
            <a:pPr>
              <a:buFont typeface="Monotype Sorts" pitchFamily="2" charset="2"/>
              <a:buNone/>
            </a:pPr>
            <a:r>
              <a:rPr lang="en-US" altLang="en-US" i="1"/>
              <a:t>d </a:t>
            </a:r>
            <a:r>
              <a:rPr lang="en-US" altLang="en-US"/>
              <a:t>: Short term discount</a:t>
            </a:r>
          </a:p>
          <a:p>
            <a:pPr>
              <a:buFont typeface="Monotype Sorts" pitchFamily="2" charset="2"/>
              <a:buNone/>
            </a:pPr>
            <a:r>
              <a:rPr lang="en-US" altLang="en-US" i="1"/>
              <a:t>D </a:t>
            </a:r>
            <a:r>
              <a:rPr lang="en-US" altLang="en-US"/>
              <a:t>: Annual demand</a:t>
            </a:r>
          </a:p>
          <a:p>
            <a:pPr>
              <a:buFont typeface="Monotype Sorts" pitchFamily="2" charset="2"/>
              <a:buNone/>
            </a:pPr>
            <a:r>
              <a:rPr lang="en-US" altLang="en-US" i="1"/>
              <a:t>h </a:t>
            </a:r>
            <a:r>
              <a:rPr lang="en-US" altLang="en-US"/>
              <a:t>: Cost of holding $1 per year</a:t>
            </a:r>
          </a:p>
          <a:p>
            <a:pPr>
              <a:buFont typeface="Monotype Sorts" pitchFamily="2" charset="2"/>
              <a:buNone/>
            </a:pPr>
            <a:r>
              <a:rPr lang="en-US" altLang="en-US" i="1"/>
              <a:t>Q</a:t>
            </a:r>
            <a:r>
              <a:rPr lang="en-US" altLang="en-US" i="1" baseline="30000"/>
              <a:t>d </a:t>
            </a:r>
            <a:r>
              <a:rPr lang="en-US" altLang="en-US"/>
              <a:t>: Short term order quantity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E7601-9AA9-4F29-94E8-92F648CCBDEA}" type="slidenum">
              <a:rPr lang="en-US" altLang="en-US"/>
              <a:pPr/>
              <a:t>84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499714" name="Text Box 2"/>
          <p:cNvSpPr txBox="1">
            <a:spLocks noChangeArrowheads="1"/>
          </p:cNvSpPr>
          <p:nvPr/>
        </p:nvSpPr>
        <p:spPr bwMode="auto">
          <a:xfrm>
            <a:off x="304800" y="1371600"/>
            <a:ext cx="84582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8000"/>
              </a:lnSpc>
              <a:spcBef>
                <a:spcPts val="25"/>
              </a:spcBef>
            </a:pP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sz="2400" b="1" i="1">
                <a:solidFill>
                  <a:srgbClr val="000000"/>
                </a:solidFill>
                <a:latin typeface="Gill Sans" pitchFamily="34" charset="0"/>
              </a:rPr>
              <a:t>Assumptions</a:t>
            </a:r>
            <a:endParaRPr lang="en-US" altLang="en-US" sz="2400">
              <a:solidFill>
                <a:srgbClr val="000000"/>
              </a:solidFill>
              <a:latin typeface="Gill Sans" pitchFamily="34" charset="0"/>
            </a:endParaRPr>
          </a:p>
          <a:p>
            <a:pPr>
              <a:lnSpc>
                <a:spcPct val="40000"/>
              </a:lnSpc>
            </a:pPr>
            <a:endParaRPr lang="en-US" altLang="en-US" sz="2400">
              <a:solidFill>
                <a:srgbClr val="000000"/>
              </a:solidFill>
              <a:latin typeface="Gill Sans" pitchFamily="34" charset="0"/>
            </a:endParaRPr>
          </a:p>
          <a:p>
            <a:pPr lvl="1">
              <a:lnSpc>
                <a:spcPct val="96000"/>
              </a:lnSpc>
            </a:pP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– Integer number of </a:t>
            </a:r>
            <a:r>
              <a:rPr lang="en-US" altLang="en-US" sz="2400" i="1" u="sng">
                <a:solidFill>
                  <a:srgbClr val="000000"/>
                </a:solidFill>
                <a:latin typeface="Gill Sans" pitchFamily="34" charset="0"/>
              </a:rPr>
              <a:t>new</a:t>
            </a:r>
            <a:r>
              <a:rPr lang="en-US" altLang="en-US" sz="2400" i="1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time supply in </a:t>
            </a:r>
            <a:r>
              <a:rPr lang="en-US" altLang="en-US" sz="2400" i="1" u="sng">
                <a:solidFill>
                  <a:srgbClr val="000000"/>
                </a:solidFill>
                <a:latin typeface="Gill Sans" pitchFamily="34" charset="0"/>
              </a:rPr>
              <a:t>special </a:t>
            </a: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time supply</a:t>
            </a:r>
          </a:p>
          <a:p>
            <a:pPr lvl="1">
              <a:lnSpc>
                <a:spcPct val="96000"/>
              </a:lnSpc>
              <a:spcBef>
                <a:spcPts val="475"/>
              </a:spcBef>
            </a:pP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– Both strategies have </a:t>
            </a:r>
            <a:r>
              <a:rPr lang="en-US" altLang="en-US" sz="2400" i="1" u="sng">
                <a:solidFill>
                  <a:srgbClr val="000000"/>
                </a:solidFill>
                <a:latin typeface="Gill Sans" pitchFamily="34" charset="0"/>
              </a:rPr>
              <a:t>zero</a:t>
            </a:r>
            <a:r>
              <a:rPr lang="en-US" altLang="en-US" sz="2400" i="1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inventory at end of  </a:t>
            </a:r>
            <a:r>
              <a:rPr lang="en-US" altLang="en-US" sz="2400" i="1" u="sng">
                <a:solidFill>
                  <a:srgbClr val="000000"/>
                </a:solidFill>
                <a:latin typeface="Gill Sans" pitchFamily="34" charset="0"/>
              </a:rPr>
              <a:t>special</a:t>
            </a:r>
            <a:r>
              <a:rPr lang="en-US" altLang="en-US" sz="2400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sz="2400" i="1" u="sng">
                <a:solidFill>
                  <a:srgbClr val="000000"/>
                </a:solidFill>
                <a:latin typeface="Gill Sans" pitchFamily="34" charset="0"/>
              </a:rPr>
              <a:t>period, T</a:t>
            </a:r>
            <a:endParaRPr lang="en-US" altLang="en-US" sz="2400">
              <a:solidFill>
                <a:srgbClr val="000000"/>
              </a:solidFill>
              <a:latin typeface="Gill Sans" pitchFamily="34" charset="0"/>
            </a:endParaRPr>
          </a:p>
        </p:txBody>
      </p:sp>
      <p:sp>
        <p:nvSpPr>
          <p:cNvPr id="499715" name="Freeform 3"/>
          <p:cNvSpPr>
            <a:spLocks/>
          </p:cNvSpPr>
          <p:nvPr/>
        </p:nvSpPr>
        <p:spPr bwMode="auto">
          <a:xfrm>
            <a:off x="1676400" y="4433888"/>
            <a:ext cx="947738" cy="1433512"/>
          </a:xfrm>
          <a:custGeom>
            <a:avLst/>
            <a:gdLst>
              <a:gd name="T0" fmla="*/ 0 w 936"/>
              <a:gd name="T1" fmla="*/ 0 h 1020"/>
              <a:gd name="T2" fmla="*/ 0 w 936"/>
              <a:gd name="T3" fmla="*/ 1020 h 1020"/>
              <a:gd name="T4" fmla="*/ 936 w 936"/>
              <a:gd name="T5" fmla="*/ 1020 h 1020"/>
              <a:gd name="T6" fmla="*/ 0 w 936"/>
              <a:gd name="T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6" h="1020">
                <a:moveTo>
                  <a:pt x="0" y="0"/>
                </a:moveTo>
                <a:lnTo>
                  <a:pt x="0" y="1020"/>
                </a:lnTo>
                <a:lnTo>
                  <a:pt x="936" y="1020"/>
                </a:lnTo>
                <a:lnTo>
                  <a:pt x="0" y="0"/>
                </a:lnTo>
                <a:close/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6" name="Freeform 4"/>
          <p:cNvSpPr>
            <a:spLocks/>
          </p:cNvSpPr>
          <p:nvPr/>
        </p:nvSpPr>
        <p:spPr bwMode="auto">
          <a:xfrm>
            <a:off x="2624138" y="4433888"/>
            <a:ext cx="962025" cy="1433512"/>
          </a:xfrm>
          <a:custGeom>
            <a:avLst/>
            <a:gdLst>
              <a:gd name="T0" fmla="*/ 0 w 948"/>
              <a:gd name="T1" fmla="*/ 0 h 1020"/>
              <a:gd name="T2" fmla="*/ 0 w 948"/>
              <a:gd name="T3" fmla="*/ 1020 h 1020"/>
              <a:gd name="T4" fmla="*/ 948 w 948"/>
              <a:gd name="T5" fmla="*/ 1020 h 1020"/>
              <a:gd name="T6" fmla="*/ 0 w 948"/>
              <a:gd name="T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8" h="1020">
                <a:moveTo>
                  <a:pt x="0" y="0"/>
                </a:moveTo>
                <a:lnTo>
                  <a:pt x="0" y="1020"/>
                </a:lnTo>
                <a:lnTo>
                  <a:pt x="948" y="1020"/>
                </a:lnTo>
                <a:lnTo>
                  <a:pt x="0" y="0"/>
                </a:lnTo>
                <a:close/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7" name="Freeform 5"/>
          <p:cNvSpPr>
            <a:spLocks/>
          </p:cNvSpPr>
          <p:nvPr/>
        </p:nvSpPr>
        <p:spPr bwMode="auto">
          <a:xfrm>
            <a:off x="3586163" y="4433888"/>
            <a:ext cx="947737" cy="1433512"/>
          </a:xfrm>
          <a:custGeom>
            <a:avLst/>
            <a:gdLst>
              <a:gd name="T0" fmla="*/ 0 w 936"/>
              <a:gd name="T1" fmla="*/ 0 h 1020"/>
              <a:gd name="T2" fmla="*/ 0 w 936"/>
              <a:gd name="T3" fmla="*/ 1020 h 1020"/>
              <a:gd name="T4" fmla="*/ 936 w 936"/>
              <a:gd name="T5" fmla="*/ 1020 h 1020"/>
              <a:gd name="T6" fmla="*/ 0 w 936"/>
              <a:gd name="T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6" h="1020">
                <a:moveTo>
                  <a:pt x="0" y="0"/>
                </a:moveTo>
                <a:lnTo>
                  <a:pt x="0" y="1020"/>
                </a:lnTo>
                <a:lnTo>
                  <a:pt x="936" y="1020"/>
                </a:lnTo>
                <a:lnTo>
                  <a:pt x="0" y="0"/>
                </a:lnTo>
                <a:close/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8" name="Freeform 6"/>
          <p:cNvSpPr>
            <a:spLocks/>
          </p:cNvSpPr>
          <p:nvPr/>
        </p:nvSpPr>
        <p:spPr bwMode="auto">
          <a:xfrm>
            <a:off x="4533900" y="3505200"/>
            <a:ext cx="0" cy="2362200"/>
          </a:xfrm>
          <a:custGeom>
            <a:avLst/>
            <a:gdLst>
              <a:gd name="T0" fmla="*/ 1680 h 1680"/>
              <a:gd name="T1" fmla="*/ 0 h 168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680">
                <a:moveTo>
                  <a:pt x="0" y="1680"/>
                </a:moveTo>
                <a:lnTo>
                  <a:pt x="0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9" name="Freeform 7"/>
          <p:cNvSpPr>
            <a:spLocks/>
          </p:cNvSpPr>
          <p:nvPr/>
        </p:nvSpPr>
        <p:spPr bwMode="auto">
          <a:xfrm>
            <a:off x="4533900" y="3505200"/>
            <a:ext cx="2857500" cy="2362200"/>
          </a:xfrm>
          <a:custGeom>
            <a:avLst/>
            <a:gdLst>
              <a:gd name="T0" fmla="*/ 0 w 2820"/>
              <a:gd name="T1" fmla="*/ 0 h 1680"/>
              <a:gd name="T2" fmla="*/ 2820 w 2820"/>
              <a:gd name="T3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820" h="1680">
                <a:moveTo>
                  <a:pt x="0" y="0"/>
                </a:moveTo>
                <a:lnTo>
                  <a:pt x="2820" y="168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0" name="Text Box 8"/>
          <p:cNvSpPr txBox="1">
            <a:spLocks noChangeArrowheads="1"/>
          </p:cNvSpPr>
          <p:nvPr/>
        </p:nvSpPr>
        <p:spPr bwMode="auto">
          <a:xfrm>
            <a:off x="365125" y="4003675"/>
            <a:ext cx="22145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EOQ at normal</a:t>
            </a:r>
          </a:p>
          <a:p>
            <a:r>
              <a:rPr lang="en-US" altLang="en-US" sz="2400" b="1"/>
              <a:t>price</a:t>
            </a:r>
          </a:p>
        </p:txBody>
      </p:sp>
      <p:sp>
        <p:nvSpPr>
          <p:cNvPr id="499721" name="Rectangle 9"/>
          <p:cNvSpPr>
            <a:spLocks noChangeArrowheads="1"/>
          </p:cNvSpPr>
          <p:nvPr/>
        </p:nvSpPr>
        <p:spPr bwMode="auto">
          <a:xfrm>
            <a:off x="381000" y="266700"/>
            <a:ext cx="7772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/>
              <a:t>Short Term Discounting</a:t>
            </a:r>
            <a:endParaRPr lang="en-US" altLang="en-US" b="0"/>
          </a:p>
        </p:txBody>
      </p:sp>
      <p:sp>
        <p:nvSpPr>
          <p:cNvPr id="499722" name="Line 10"/>
          <p:cNvSpPr>
            <a:spLocks noChangeShapeType="1"/>
          </p:cNvSpPr>
          <p:nvPr/>
        </p:nvSpPr>
        <p:spPr bwMode="auto">
          <a:xfrm>
            <a:off x="4495800" y="5867400"/>
            <a:ext cx="33528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3" name="Line 11"/>
          <p:cNvSpPr>
            <a:spLocks noChangeShapeType="1"/>
          </p:cNvSpPr>
          <p:nvPr/>
        </p:nvSpPr>
        <p:spPr bwMode="auto">
          <a:xfrm>
            <a:off x="1447800" y="4419600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4" name="Line 12"/>
          <p:cNvSpPr>
            <a:spLocks noChangeShapeType="1"/>
          </p:cNvSpPr>
          <p:nvPr/>
        </p:nvSpPr>
        <p:spPr bwMode="auto">
          <a:xfrm>
            <a:off x="3810000" y="35052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5" name="Text Box 13"/>
          <p:cNvSpPr txBox="1">
            <a:spLocks noChangeArrowheads="1"/>
          </p:cNvSpPr>
          <p:nvPr/>
        </p:nvSpPr>
        <p:spPr bwMode="auto">
          <a:xfrm>
            <a:off x="5927725" y="3165475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Q</a:t>
            </a:r>
            <a:r>
              <a:rPr lang="en-US" altLang="en-US" sz="2400" b="1" baseline="30000"/>
              <a:t>d</a:t>
            </a:r>
            <a:endParaRPr lang="en-US" altLang="en-US" sz="2400" b="1"/>
          </a:p>
        </p:txBody>
      </p:sp>
      <p:sp>
        <p:nvSpPr>
          <p:cNvPr id="499726" name="Line 14"/>
          <p:cNvSpPr>
            <a:spLocks noChangeShapeType="1"/>
          </p:cNvSpPr>
          <p:nvPr/>
        </p:nvSpPr>
        <p:spPr bwMode="auto">
          <a:xfrm>
            <a:off x="4495800" y="5943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7" name="Line 15"/>
          <p:cNvSpPr>
            <a:spLocks noChangeShapeType="1"/>
          </p:cNvSpPr>
          <p:nvPr/>
        </p:nvSpPr>
        <p:spPr bwMode="auto">
          <a:xfrm>
            <a:off x="7391400" y="5943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8" name="Text Box 16"/>
          <p:cNvSpPr txBox="1">
            <a:spLocks noChangeArrowheads="1"/>
          </p:cNvSpPr>
          <p:nvPr/>
        </p:nvSpPr>
        <p:spPr bwMode="auto">
          <a:xfrm>
            <a:off x="5791200" y="5867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T</a:t>
            </a:r>
          </a:p>
        </p:txBody>
      </p:sp>
      <p:cxnSp>
        <p:nvCxnSpPr>
          <p:cNvPr id="499729" name="AutoShape 17"/>
          <p:cNvCxnSpPr>
            <a:cxnSpLocks noChangeShapeType="1"/>
            <a:stCxn id="499728" idx="3"/>
          </p:cNvCxnSpPr>
          <p:nvPr/>
        </p:nvCxnSpPr>
        <p:spPr bwMode="auto">
          <a:xfrm>
            <a:off x="6161088" y="6096000"/>
            <a:ext cx="1154112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9730" name="AutoShape 18"/>
          <p:cNvCxnSpPr>
            <a:cxnSpLocks noChangeShapeType="1"/>
            <a:stCxn id="499728" idx="1"/>
          </p:cNvCxnSpPr>
          <p:nvPr/>
        </p:nvCxnSpPr>
        <p:spPr bwMode="auto">
          <a:xfrm flipH="1">
            <a:off x="4572000" y="6096000"/>
            <a:ext cx="1219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9F890-E15B-403F-B61D-AA6703C99C61}" type="slidenum">
              <a:rPr lang="en-US" altLang="en-US"/>
              <a:pPr/>
              <a:t>85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</p:spPr>
        <p:txBody>
          <a:bodyPr/>
          <a:lstStyle/>
          <a:p>
            <a:r>
              <a:rPr lang="en-US" altLang="en-US"/>
              <a:t>Short Term Discounting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257800"/>
          </a:xfrm>
        </p:spPr>
        <p:txBody>
          <a:bodyPr/>
          <a:lstStyle/>
          <a:p>
            <a:r>
              <a:rPr lang="en-US" altLang="en-US"/>
              <a:t>Do not take advantage of the promotional discount</a:t>
            </a:r>
          </a:p>
          <a:p>
            <a:pPr lvl="1"/>
            <a:r>
              <a:rPr lang="en-US" altLang="en-US"/>
              <a:t>let promotional period expire and buy at original price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Take advantage of the promotional discount</a:t>
            </a:r>
          </a:p>
          <a:p>
            <a:pPr lvl="1"/>
            <a:r>
              <a:rPr lang="en-US" altLang="en-US"/>
              <a:t>make a special purchase at the lower price</a:t>
            </a:r>
          </a:p>
        </p:txBody>
      </p:sp>
      <p:graphicFrame>
        <p:nvGraphicFramePr>
          <p:cNvPr id="500740" name="Object 4"/>
          <p:cNvGraphicFramePr>
            <a:graphicFrameLocks noChangeAspect="1"/>
          </p:cNvGraphicFramePr>
          <p:nvPr/>
        </p:nvGraphicFramePr>
        <p:xfrm>
          <a:off x="1905000" y="2743200"/>
          <a:ext cx="45720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38" name="Equation" r:id="rId3" imgW="1828800" imgH="431640" progId="Equation.DSMT4">
                  <p:embed/>
                </p:oleObj>
              </mc:Choice>
              <mc:Fallback>
                <p:oleObj name="Equation" r:id="rId3" imgW="182880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0"/>
                        <a:ext cx="45720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0741" name="Object 5"/>
          <p:cNvGraphicFramePr>
            <a:graphicFrameLocks noChangeAspect="1"/>
          </p:cNvGraphicFramePr>
          <p:nvPr/>
        </p:nvGraphicFramePr>
        <p:xfrm>
          <a:off x="1295400" y="5257800"/>
          <a:ext cx="6705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39" name="Equation" r:id="rId5" imgW="2679480" imgH="431640" progId="Equation.DSMT4">
                  <p:embed/>
                </p:oleObj>
              </mc:Choice>
              <mc:Fallback>
                <p:oleObj name="Equation" r:id="rId5" imgW="267948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57800"/>
                        <a:ext cx="67056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DB0A3-FB05-4C8D-BDC1-4D2B23242921}" type="slidenum">
              <a:rPr lang="en-US" altLang="en-US"/>
              <a:pPr/>
              <a:t>86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</p:spPr>
        <p:txBody>
          <a:bodyPr/>
          <a:lstStyle/>
          <a:p>
            <a:r>
              <a:rPr lang="en-US" altLang="en-US"/>
              <a:t>Short Term Discounting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257800"/>
          </a:xfrm>
        </p:spPr>
        <p:txBody>
          <a:bodyPr/>
          <a:lstStyle/>
          <a:p>
            <a:r>
              <a:rPr lang="en-US" altLang="en-US" i="1" u="sng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Objective:</a:t>
            </a:r>
            <a:r>
              <a:rPr lang="en-US" altLang="en-US">
                <a:latin typeface="Arial" charset="0"/>
              </a:rPr>
              <a:t>  maximize the cost savings due to the promotional discount</a:t>
            </a:r>
          </a:p>
        </p:txBody>
      </p:sp>
      <p:graphicFrame>
        <p:nvGraphicFramePr>
          <p:cNvPr id="501764" name="Object 4"/>
          <p:cNvGraphicFramePr>
            <a:graphicFrameLocks noChangeAspect="1"/>
          </p:cNvGraphicFramePr>
          <p:nvPr/>
        </p:nvGraphicFramePr>
        <p:xfrm>
          <a:off x="609600" y="2209800"/>
          <a:ext cx="800100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2" name="Equation" r:id="rId3" imgW="3543120" imgH="1218960" progId="Equation.DSMT4">
                  <p:embed/>
                </p:oleObj>
              </mc:Choice>
              <mc:Fallback>
                <p:oleObj name="Equation" r:id="rId3" imgW="3543120" imgH="1218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09800"/>
                        <a:ext cx="800100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65" name="Object 5"/>
          <p:cNvGraphicFramePr>
            <a:graphicFrameLocks noChangeAspect="1"/>
          </p:cNvGraphicFramePr>
          <p:nvPr/>
        </p:nvGraphicFramePr>
        <p:xfrm>
          <a:off x="2514600" y="5105400"/>
          <a:ext cx="38100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3" name="Equation" r:id="rId5" imgW="1371600" imgH="482400" progId="Equation.DSMT4">
                  <p:embed/>
                </p:oleObj>
              </mc:Choice>
              <mc:Fallback>
                <p:oleObj name="Equation" r:id="rId5" imgW="137160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105400"/>
                        <a:ext cx="3810000" cy="133985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25602-8D57-46E4-9FC3-5A2A09A95E13}" type="slidenum">
              <a:rPr lang="en-US" altLang="en-US"/>
              <a:pPr/>
              <a:t>87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88963"/>
            <a:ext cx="8066088" cy="4572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sz="2800" dirty="0"/>
              <a:t>Short Term Discounts:</a:t>
            </a:r>
            <a:br>
              <a:rPr lang="en-US" altLang="en-US" sz="2800" dirty="0"/>
            </a:br>
            <a:r>
              <a:rPr lang="en-US" altLang="en-US" sz="2800" dirty="0"/>
              <a:t>Forward Buying</a:t>
            </a:r>
            <a:endParaRPr lang="en-US" altLang="en-US" sz="2800" b="0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9725"/>
            <a:ext cx="5334000" cy="4938713"/>
          </a:xfrm>
          <a:noFill/>
          <a:ln/>
        </p:spPr>
        <p:txBody>
          <a:bodyPr lIns="92075" tIns="46038" rIns="92075" bIns="46038"/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Normal order size, </a:t>
            </a:r>
            <a:r>
              <a:rPr lang="en-US" altLang="en-US" sz="2400" i="1" dirty="0"/>
              <a:t>Q</a:t>
            </a:r>
            <a:r>
              <a:rPr lang="en-US" altLang="en-US" sz="2400" baseline="30000" dirty="0"/>
              <a:t>*</a:t>
            </a:r>
            <a:r>
              <a:rPr lang="en-US" altLang="en-US" sz="2400" dirty="0"/>
              <a:t> = 6,324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Normal cost, </a:t>
            </a:r>
            <a:r>
              <a:rPr lang="en-US" altLang="en-US" sz="2400" i="1" dirty="0"/>
              <a:t>C</a:t>
            </a:r>
            <a:r>
              <a:rPr lang="en-US" altLang="en-US" sz="2400" dirty="0"/>
              <a:t> = $3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Discount per unit, </a:t>
            </a:r>
            <a:r>
              <a:rPr lang="en-US" altLang="en-US" sz="2400" i="1" dirty="0"/>
              <a:t>d</a:t>
            </a:r>
            <a:r>
              <a:rPr lang="en-US" altLang="en-US" sz="2400" dirty="0"/>
              <a:t> = $0.15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Annual demand, </a:t>
            </a:r>
            <a:r>
              <a:rPr lang="en-US" altLang="en-US" sz="2400" i="1" dirty="0"/>
              <a:t>D =</a:t>
            </a:r>
            <a:r>
              <a:rPr lang="en-US" altLang="en-US" sz="2400" dirty="0"/>
              <a:t> 120,000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Holding cost, </a:t>
            </a:r>
            <a:r>
              <a:rPr lang="en-US" altLang="en-US" sz="2400" i="1" dirty="0"/>
              <a:t>h</a:t>
            </a:r>
            <a:r>
              <a:rPr lang="en-US" altLang="en-US" sz="2400" dirty="0"/>
              <a:t> = 0.2</a:t>
            </a:r>
            <a:endParaRPr lang="en-US" altLang="en-US" sz="2400" b="1" dirty="0"/>
          </a:p>
          <a:p>
            <a:pPr>
              <a:buFont typeface="Monotype Sorts" pitchFamily="2" charset="2"/>
              <a:buNone/>
            </a:pPr>
            <a:endParaRPr lang="en-US" altLang="en-US" sz="2400" b="1" dirty="0"/>
          </a:p>
          <a:p>
            <a:pPr>
              <a:buFont typeface="Monotype Sorts" pitchFamily="2" charset="2"/>
              <a:buNone/>
            </a:pPr>
            <a:endParaRPr lang="en-US" altLang="en-US" sz="2400" b="1" dirty="0">
              <a:latin typeface="Arial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400" b="1" dirty="0">
              <a:latin typeface="Arial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400" b="1" dirty="0">
              <a:latin typeface="Arial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400" b="1" dirty="0">
              <a:latin typeface="Arial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400" b="1" dirty="0">
                <a:latin typeface="Arial" charset="0"/>
              </a:rPr>
              <a:t>Forward buy =</a:t>
            </a:r>
            <a:r>
              <a:rPr lang="en-US" altLang="en-US" sz="2400" b="1" dirty="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en-US" altLang="en-US" sz="2400" b="1" i="1" dirty="0" err="1">
                <a:latin typeface="Arial" charset="0"/>
              </a:rPr>
              <a:t>Q</a:t>
            </a:r>
            <a:r>
              <a:rPr lang="en-US" altLang="en-US" sz="2400" b="1" i="1" baseline="30000" dirty="0" err="1">
                <a:latin typeface="Arial" charset="0"/>
              </a:rPr>
              <a:t>d</a:t>
            </a:r>
            <a:r>
              <a:rPr lang="en-US" altLang="en-US" sz="2400" b="1" i="1" dirty="0">
                <a:latin typeface="Arial" charset="0"/>
              </a:rPr>
              <a:t> - Q* = 31912</a:t>
            </a:r>
            <a:endParaRPr lang="en-US" altLang="en-US" sz="2400" b="1" dirty="0">
              <a:latin typeface="Arial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400" b="1" dirty="0">
              <a:latin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900528"/>
              </p:ext>
            </p:extLst>
          </p:nvPr>
        </p:nvGraphicFramePr>
        <p:xfrm>
          <a:off x="1066800" y="3886200"/>
          <a:ext cx="2832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86" name="Equation" r:id="rId4" imgW="2815920" imgH="813600" progId="Equation.DSMT4">
                  <p:embed/>
                </p:oleObj>
              </mc:Choice>
              <mc:Fallback>
                <p:oleObj name="Equation" r:id="rId4" imgW="2815920" imgH="813600" progId="Equation.DSMT4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86200"/>
                        <a:ext cx="2832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60794"/>
              </p:ext>
            </p:extLst>
          </p:nvPr>
        </p:nvGraphicFramePr>
        <p:xfrm>
          <a:off x="1447800" y="4800600"/>
          <a:ext cx="58293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87" name="Equation" r:id="rId6" imgW="5814720" imgH="813600" progId="Equation.DSMT4">
                  <p:embed/>
                </p:oleObj>
              </mc:Choice>
              <mc:Fallback>
                <p:oleObj name="Equation" r:id="rId6" imgW="5814720" imgH="813600" progId="Equation.DSMT4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00600"/>
                        <a:ext cx="5829300" cy="8255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3333CC"/>
                </a:solidFill>
              </a:rPr>
              <a:t>Short-Term Discounting: </a:t>
            </a:r>
            <a:br>
              <a:rPr lang="en-US" altLang="en-US" sz="2800" dirty="0">
                <a:solidFill>
                  <a:srgbClr val="3333CC"/>
                </a:solidFill>
              </a:rPr>
            </a:br>
            <a:r>
              <a:rPr lang="en-US" altLang="en-US" sz="2800" i="1" dirty="0">
                <a:solidFill>
                  <a:srgbClr val="3333CC"/>
                </a:solidFill>
              </a:rPr>
              <a:t>Trade Promotions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5181600"/>
          </a:xfrm>
        </p:spPr>
        <p:txBody>
          <a:bodyPr/>
          <a:lstStyle/>
          <a:p>
            <a:r>
              <a:rPr lang="en-US" dirty="0"/>
              <a:t>Trade promotions lead to a significant increase in lot size and cycle inventory because of forward buying by the retailer. </a:t>
            </a:r>
          </a:p>
          <a:p>
            <a:endParaRPr lang="en-US" dirty="0"/>
          </a:p>
          <a:p>
            <a:r>
              <a:rPr lang="en-US" dirty="0"/>
              <a:t>This generally results in reduced supply chain profits </a:t>
            </a:r>
            <a:r>
              <a:rPr 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unless the trade promotion reduces demand fluctuations</a:t>
            </a:r>
            <a:r>
              <a:rPr lang="en-US" i="1" dirty="0"/>
              <a:t>.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88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809275"/>
      </p:ext>
    </p:extLst>
  </p:cSld>
  <p:clrMapOvr>
    <a:masterClrMapping/>
  </p:clrMapOvr>
  <p:transition spd="slow">
    <p:pull dir="l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A810A-CC82-420B-A78C-2F98F38DE637}" type="slidenum">
              <a:rPr lang="en-US" altLang="en-US"/>
              <a:pPr/>
              <a:t>89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sz="2800"/>
              <a:t>Weekly Shipments</a:t>
            </a:r>
            <a:endParaRPr lang="en-US" altLang="en-US" sz="2800" b="0"/>
          </a:p>
        </p:txBody>
      </p:sp>
      <p:graphicFrame>
        <p:nvGraphicFramePr>
          <p:cNvPr id="2" name="Object 3"/>
          <p:cNvGraphicFramePr>
            <a:graphicFrameLocks noGrp="1"/>
          </p:cNvGraphicFramePr>
          <p:nvPr>
            <p:ph type="chart" idx="1"/>
          </p:nvPr>
        </p:nvGraphicFramePr>
        <p:xfrm>
          <a:off x="365125" y="1727200"/>
          <a:ext cx="8337550" cy="439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5562600" y="6172200"/>
            <a:ext cx="1789113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Forward buy</a:t>
            </a:r>
          </a:p>
        </p:txBody>
      </p:sp>
      <p:sp>
        <p:nvSpPr>
          <p:cNvPr id="505861" name="Line 5"/>
          <p:cNvSpPr>
            <a:spLocks noChangeShapeType="1"/>
          </p:cNvSpPr>
          <p:nvPr/>
        </p:nvSpPr>
        <p:spPr bwMode="auto">
          <a:xfrm flipH="1" flipV="1">
            <a:off x="5486400" y="5562600"/>
            <a:ext cx="990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Estimating Cycle Inventory Related Costs in Practice</a:t>
            </a:r>
          </a:p>
        </p:txBody>
      </p:sp>
      <p:sp>
        <p:nvSpPr>
          <p:cNvPr id="9457" name="Content Placeholder 2"/>
          <p:cNvSpPr>
            <a:spLocks noGrp="1"/>
          </p:cNvSpPr>
          <p:nvPr>
            <p:ph idx="1"/>
          </p:nvPr>
        </p:nvSpPr>
        <p:spPr>
          <a:xfrm>
            <a:off x="939800" y="1600200"/>
            <a:ext cx="7105650" cy="1320800"/>
          </a:xfrm>
        </p:spPr>
        <p:txBody>
          <a:bodyPr/>
          <a:lstStyle/>
          <a:p>
            <a:pPr eaLnBrk="1" hangingPunct="1"/>
            <a:r>
              <a:rPr lang="en-US" dirty="0"/>
              <a:t>Inventory Holding Cost</a:t>
            </a:r>
          </a:p>
          <a:p>
            <a:pPr lvl="1" eaLnBrk="1" hangingPunct="1"/>
            <a:r>
              <a:rPr lang="en-US" dirty="0"/>
              <a:t>Weighted-Average Cost of Capital (WACC)</a:t>
            </a:r>
          </a:p>
        </p:txBody>
      </p:sp>
      <p:graphicFrame>
        <p:nvGraphicFramePr>
          <p:cNvPr id="2" name="Object 239"/>
          <p:cNvGraphicFramePr>
            <a:graphicFrameLocks noChangeAspect="1"/>
          </p:cNvGraphicFramePr>
          <p:nvPr/>
        </p:nvGraphicFramePr>
        <p:xfrm>
          <a:off x="1581150" y="2736850"/>
          <a:ext cx="598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02" name="Equation" r:id="rId3" imgW="5970240" imgH="758520" progId="Equation.DSMT4">
                  <p:embed/>
                </p:oleObj>
              </mc:Choice>
              <mc:Fallback>
                <p:oleObj name="Equation" r:id="rId3" imgW="5970240" imgH="75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736850"/>
                        <a:ext cx="59817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73100" y="3619500"/>
            <a:ext cx="7933615" cy="2678496"/>
            <a:chOff x="1612900" y="3949700"/>
            <a:chExt cx="7933971" cy="2678952"/>
          </a:xfrm>
        </p:grpSpPr>
        <p:sp>
          <p:nvSpPr>
            <p:cNvPr id="9459" name="TextBox 2"/>
            <p:cNvSpPr txBox="1">
              <a:spLocks noChangeArrowheads="1"/>
            </p:cNvSpPr>
            <p:nvPr/>
          </p:nvSpPr>
          <p:spPr bwMode="auto">
            <a:xfrm>
              <a:off x="1612900" y="3949700"/>
              <a:ext cx="8960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where</a:t>
              </a:r>
            </a:p>
          </p:txBody>
        </p:sp>
        <p:sp>
          <p:nvSpPr>
            <p:cNvPr id="9460" name="TextBox 4"/>
            <p:cNvSpPr txBox="1">
              <a:spLocks noChangeArrowheads="1"/>
            </p:cNvSpPr>
            <p:nvPr/>
          </p:nvSpPr>
          <p:spPr bwMode="auto">
            <a:xfrm>
              <a:off x="1905013" y="4381500"/>
              <a:ext cx="7641858" cy="2247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sz="2000" dirty="0"/>
                <a:t>	= amount of equity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2000" dirty="0"/>
                <a:t>	= amount of debt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 err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000" i="1" baseline="-25000" dirty="0" err="1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en-US" sz="2000" dirty="0"/>
                <a:t>	= risk-free rate of return (return on US Treasuries)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>
                  <a:latin typeface="Symbol" pitchFamily="18" charset="2"/>
                </a:rPr>
                <a:t>b</a:t>
              </a:r>
              <a:r>
                <a:rPr lang="en-US" sz="2000" dirty="0"/>
                <a:t>	= the firm’s beta (risk multiple / ex. source: Bloomberg)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>
                  <a:latin typeface="Times New Roman" pitchFamily="18" charset="0"/>
                  <a:cs typeface="Times New Roman" pitchFamily="18" charset="0"/>
                </a:rPr>
                <a:t>MRP</a:t>
              </a:r>
              <a:r>
                <a:rPr lang="en-US" sz="2000" dirty="0"/>
                <a:t>	= market risk premium (investor-driven return on equity above </a:t>
              </a:r>
              <a:r>
                <a:rPr lang="en-US" sz="2000" i="1" dirty="0" err="1"/>
                <a:t>R</a:t>
              </a:r>
              <a:r>
                <a:rPr lang="en-US" sz="2000" i="1" baseline="-25000" dirty="0" err="1"/>
                <a:t>f</a:t>
              </a:r>
              <a:r>
                <a:rPr lang="en-US" sz="2000" dirty="0"/>
                <a:t>)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 err="1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000" i="1" baseline="-25000" dirty="0" err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sz="2000" dirty="0"/>
                <a:t>	= rate at which the firm can borrow money</a:t>
              </a:r>
            </a:p>
            <a:p>
              <a:pPr>
                <a:tabLst>
                  <a:tab pos="533400" algn="r"/>
                  <a:tab pos="723900" algn="l"/>
                </a:tabLst>
              </a:pPr>
              <a:r>
                <a:rPr lang="en-US" sz="2000" dirty="0"/>
                <a:t>	</a:t>
              </a:r>
              <a:r>
                <a:rPr lang="en-US" sz="2000" i="1" dirty="0"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000" dirty="0"/>
                <a:t>	= tax rate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255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How Much of a Discount Should the Retailer Pass Through?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19201"/>
            <a:ext cx="8763000" cy="609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chemeClr val="tx2"/>
                </a:solidFill>
              </a:rPr>
              <a:t>Profits for the retailer (different market power example…)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61219" y="1652653"/>
            <a:ext cx="7556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s-CZ" sz="2400" i="1" dirty="0">
                <a:latin typeface="Times New Roman" pitchFamily="18" charset="0"/>
                <a:cs typeface="Times New Roman" pitchFamily="18" charset="0"/>
              </a:rPr>
              <a:t>Prof</a:t>
            </a:r>
            <a:r>
              <a:rPr lang="cs-CZ" sz="2400" i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cs-CZ" sz="2400" dirty="0"/>
              <a:t> = (300,000 – 60,000</a:t>
            </a:r>
            <a:r>
              <a:rPr lang="cs-CZ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cs-CZ" sz="2400" dirty="0"/>
              <a:t>)</a:t>
            </a:r>
            <a:r>
              <a:rPr lang="cs-CZ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cs-CZ" sz="2400" dirty="0"/>
              <a:t> – (300,000 – 60,000</a:t>
            </a:r>
            <a:r>
              <a:rPr lang="cs-CZ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cs-CZ" sz="2400" dirty="0"/>
              <a:t>)</a:t>
            </a:r>
            <a:r>
              <a:rPr lang="cs-CZ" sz="24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cs-CZ" sz="2400" i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64369" y="2179703"/>
            <a:ext cx="6375997" cy="882621"/>
            <a:chOff x="660400" y="2637025"/>
            <a:chExt cx="6375459" cy="882565"/>
          </a:xfrm>
        </p:grpSpPr>
        <p:sp>
          <p:nvSpPr>
            <p:cNvPr id="6" name="Content Placeholder 1"/>
            <p:cNvSpPr txBox="1">
              <a:spLocks/>
            </p:cNvSpPr>
            <p:nvPr/>
          </p:nvSpPr>
          <p:spPr>
            <a:xfrm>
              <a:off x="660400" y="2637025"/>
              <a:ext cx="4939883" cy="431773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SzPct val="150000"/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en-US" sz="2400" dirty="0"/>
                <a:t>Optimal price with no promotion</a:t>
              </a:r>
            </a:p>
          </p:txBody>
        </p:sp>
        <p:sp>
          <p:nvSpPr>
            <p:cNvPr id="245775" name="TextBox 3"/>
            <p:cNvSpPr txBox="1">
              <a:spLocks noChangeArrowheads="1"/>
            </p:cNvSpPr>
            <p:nvPr/>
          </p:nvSpPr>
          <p:spPr bwMode="auto">
            <a:xfrm>
              <a:off x="2095500" y="3057954"/>
              <a:ext cx="4940359" cy="46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dirty="0"/>
                <a:t> = (300,000 + 60,000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sz="2400" i="1" baseline="-25000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dirty="0"/>
                <a:t>)/120,000=$4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664369" y="3127440"/>
            <a:ext cx="6005370" cy="895321"/>
            <a:chOff x="660400" y="3584949"/>
            <a:chExt cx="6005666" cy="895265"/>
          </a:xfrm>
        </p:grpSpPr>
        <p:sp>
          <p:nvSpPr>
            <p:cNvPr id="8" name="Content Placeholder 1"/>
            <p:cNvSpPr txBox="1">
              <a:spLocks/>
            </p:cNvSpPr>
            <p:nvPr/>
          </p:nvSpPr>
          <p:spPr>
            <a:xfrm>
              <a:off x="660400" y="3584949"/>
              <a:ext cx="4940543" cy="44447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SzPct val="150000"/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en-US" sz="2400" dirty="0"/>
                <a:t>Demand with no promotion</a:t>
              </a:r>
            </a:p>
          </p:txBody>
        </p:sp>
        <p:sp>
          <p:nvSpPr>
            <p:cNvPr id="245773" name="TextBox 4"/>
            <p:cNvSpPr txBox="1">
              <a:spLocks noChangeArrowheads="1"/>
            </p:cNvSpPr>
            <p:nvPr/>
          </p:nvSpPr>
          <p:spPr bwMode="auto">
            <a:xfrm>
              <a:off x="2273300" y="4018578"/>
              <a:ext cx="4392766" cy="46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2400" i="1" baseline="-25000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dirty="0"/>
                <a:t> = 30,000 – 60,000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(4)</a:t>
              </a:r>
              <a:r>
                <a:rPr lang="en-US" sz="2400" dirty="0"/>
                <a:t> = 60,000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64369" y="4087878"/>
            <a:ext cx="7361238" cy="892175"/>
            <a:chOff x="660400" y="4545573"/>
            <a:chExt cx="7361242" cy="890830"/>
          </a:xfrm>
        </p:grpSpPr>
        <p:sp>
          <p:nvSpPr>
            <p:cNvPr id="10" name="Content Placeholder 1"/>
            <p:cNvSpPr txBox="1">
              <a:spLocks/>
            </p:cNvSpPr>
            <p:nvPr/>
          </p:nvSpPr>
          <p:spPr>
            <a:xfrm>
              <a:off x="660400" y="4545573"/>
              <a:ext cx="4940303" cy="440660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SzPct val="150000"/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defRPr/>
              </a:pPr>
              <a:r>
                <a:rPr lang="en-US" sz="2400" dirty="0"/>
                <a:t>Optimal price with discount</a:t>
              </a:r>
            </a:p>
          </p:txBody>
        </p:sp>
        <p:sp>
          <p:nvSpPr>
            <p:cNvPr id="245771" name="TextBox 6"/>
            <p:cNvSpPr txBox="1">
              <a:spLocks noChangeArrowheads="1"/>
            </p:cNvSpPr>
            <p:nvPr/>
          </p:nvSpPr>
          <p:spPr bwMode="auto">
            <a:xfrm>
              <a:off x="1257300" y="4974738"/>
              <a:ext cx="67643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dirty="0"/>
                <a:t> = (300,000 + 60,000 x 2.85)/120,000 = $3.925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64369" y="5045140"/>
            <a:ext cx="6205538" cy="920750"/>
            <a:chOff x="660400" y="5501733"/>
            <a:chExt cx="6205757" cy="920698"/>
          </a:xfrm>
        </p:grpSpPr>
        <p:sp>
          <p:nvSpPr>
            <p:cNvPr id="245768" name="TextBox 8"/>
            <p:cNvSpPr txBox="1">
              <a:spLocks noChangeArrowheads="1"/>
            </p:cNvSpPr>
            <p:nvPr/>
          </p:nvSpPr>
          <p:spPr bwMode="auto">
            <a:xfrm>
              <a:off x="2095500" y="5960766"/>
              <a:ext cx="47706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sz="2400" i="1" baseline="-25000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sz="2400" dirty="0"/>
                <a:t> = 300,000 - 60,000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sz="2400" dirty="0"/>
                <a:t> = 64,500</a:t>
              </a:r>
            </a:p>
          </p:txBody>
        </p:sp>
        <p:sp>
          <p:nvSpPr>
            <p:cNvPr id="245769" name="Content Placeholder 1"/>
            <p:cNvSpPr txBox="1">
              <a:spLocks/>
            </p:cNvSpPr>
            <p:nvPr/>
          </p:nvSpPr>
          <p:spPr bwMode="auto">
            <a:xfrm>
              <a:off x="660400" y="5501733"/>
              <a:ext cx="4940300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Aft>
                  <a:spcPts val="600"/>
                </a:spcAft>
                <a:buSzPct val="150000"/>
                <a:buFont typeface="Arial" charset="0"/>
                <a:buChar char="•"/>
              </a:pPr>
              <a:r>
                <a:rPr lang="en-US" sz="2400" dirty="0">
                  <a:latin typeface="+mn-lt"/>
                </a:rPr>
                <a:t>Demand with promotion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90569" y="6019865"/>
            <a:ext cx="1905000" cy="381000"/>
          </a:xfrm>
        </p:spPr>
        <p:txBody>
          <a:bodyPr/>
          <a:lstStyle/>
          <a:p>
            <a:fld id="{46634087-675A-4EEC-9C5D-C84AD60AF29C}" type="slidenum">
              <a:rPr lang="en-US" altLang="en-US" smtClean="0"/>
              <a:pPr/>
              <a:t>90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0478" y="5867400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b="1" i="1" dirty="0">
                <a:solidFill>
                  <a:schemeClr val="hlink"/>
                </a:solidFill>
              </a:rPr>
              <a:t>Retailer only passes through half the promotion discount and demand increases by only 7.5%</a:t>
            </a:r>
          </a:p>
        </p:txBody>
      </p:sp>
    </p:spTree>
    <p:extLst>
      <p:ext uri="{BB962C8B-B14F-4D97-AF65-F5344CB8AC3E}">
        <p14:creationId xmlns:p14="http://schemas.microsoft.com/office/powerpoint/2010/main" val="1559699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CCBA7-29F7-4EF0-8A32-E0D5E8055E20}" type="slidenum">
              <a:rPr lang="en-US" altLang="en-US"/>
              <a:pPr/>
              <a:t>91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</p:spPr>
        <p:txBody>
          <a:bodyPr/>
          <a:lstStyle/>
          <a:p>
            <a:r>
              <a:rPr lang="en-US" altLang="en-US"/>
              <a:t>Trade Promotions</a:t>
            </a:r>
            <a:endParaRPr lang="en-US" altLang="en-US" b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27950" cy="4641850"/>
          </a:xfrm>
        </p:spPr>
        <p:txBody>
          <a:bodyPr/>
          <a:lstStyle/>
          <a:p>
            <a:r>
              <a:rPr lang="en-US" altLang="en-US"/>
              <a:t>When a manufacturer offers a promotion, the goal for the manufacturer is to take actions (countermeasures) to  </a:t>
            </a:r>
            <a:r>
              <a:rPr lang="en-US" altLang="en-US" i="1">
                <a:effectLst>
                  <a:outerShdw blurRad="38100" dist="38100" dir="2700000" algn="tl">
                    <a:srgbClr val="C0C0C0"/>
                  </a:outerShdw>
                </a:effectLst>
              </a:rPr>
              <a:t>discourage forward buying in the supply chain</a:t>
            </a:r>
          </a:p>
          <a:p>
            <a:endParaRPr lang="en-US" altLang="en-US" i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u="sng"/>
              <a:t>Counter measures</a:t>
            </a:r>
          </a:p>
          <a:p>
            <a:pPr lvl="1"/>
            <a:r>
              <a:rPr lang="en-US" altLang="en-US">
                <a:latin typeface="Trebuchet MS" pitchFamily="34" charset="0"/>
              </a:rPr>
              <a:t>EDLP : Every Day Low Prices (Walmart)</a:t>
            </a:r>
          </a:p>
          <a:p>
            <a:pPr lvl="1"/>
            <a:r>
              <a:rPr lang="en-US" altLang="en-US">
                <a:latin typeface="Trebuchet MS" pitchFamily="34" charset="0"/>
              </a:rPr>
              <a:t>Scan based promotions : retailer gets discount “credit” only when sale is made</a:t>
            </a:r>
          </a:p>
          <a:p>
            <a:pPr lvl="1"/>
            <a:r>
              <a:rPr lang="en-US" altLang="en-US">
                <a:latin typeface="Trebuchet MS" pitchFamily="34" charset="0"/>
              </a:rPr>
              <a:t>Customer coupons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0C67-EFA6-4FD8-AA66-EC16E4AE7AD6}" type="slidenum">
              <a:rPr lang="en-US" altLang="en-US"/>
              <a:pPr/>
              <a:t>92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0995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995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995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584200"/>
          </a:xfrm>
          <a:noFill/>
          <a:ln/>
        </p:spPr>
        <p:txBody>
          <a:bodyPr lIns="92075" tIns="46038" rIns="92075" bIns="46038">
            <a:normAutofit/>
          </a:bodyPr>
          <a:lstStyle/>
          <a:p>
            <a:r>
              <a:rPr lang="en-US" altLang="en-US" sz="2800" dirty="0"/>
              <a:t>Levers to Reduce Lot Sizes Without Hurting Costs</a:t>
            </a:r>
            <a:endParaRPr lang="en-US" altLang="en-US" sz="2800" b="0" dirty="0"/>
          </a:p>
        </p:txBody>
      </p:sp>
      <p:sp>
        <p:nvSpPr>
          <p:cNvPr id="5099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379538"/>
            <a:ext cx="7727950" cy="5249862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dirty="0"/>
              <a:t>Cycle Inventory Reduction</a:t>
            </a:r>
          </a:p>
          <a:p>
            <a:pPr lvl="1"/>
            <a:r>
              <a:rPr lang="en-US" altLang="en-US" dirty="0">
                <a:latin typeface="Trebuchet MS" pitchFamily="34" charset="0"/>
              </a:rPr>
              <a:t>Reduce transfer and production lot sizes</a:t>
            </a:r>
          </a:p>
          <a:p>
            <a:pPr lvl="2"/>
            <a:r>
              <a:rPr lang="en-US" altLang="en-US" dirty="0">
                <a:latin typeface="Trebuchet MS" pitchFamily="34" charset="0"/>
              </a:rPr>
              <a:t>Aggregate fixed costs across multiple products, supply points, or delivery points</a:t>
            </a:r>
          </a:p>
          <a:p>
            <a:pPr lvl="1"/>
            <a:endParaRPr lang="en-US" altLang="en-US" dirty="0">
              <a:latin typeface="Trebuchet MS" pitchFamily="34" charset="0"/>
            </a:endParaRPr>
          </a:p>
          <a:p>
            <a:pPr lvl="1"/>
            <a:r>
              <a:rPr lang="en-US" altLang="en-US" dirty="0">
                <a:latin typeface="Trebuchet MS" pitchFamily="34" charset="0"/>
              </a:rPr>
              <a:t>Are quantity discounts consistent with manufacturing and logistics operations?</a:t>
            </a:r>
          </a:p>
          <a:p>
            <a:pPr lvl="2"/>
            <a:r>
              <a:rPr lang="en-US" altLang="en-US" dirty="0">
                <a:latin typeface="Trebuchet MS" pitchFamily="34" charset="0"/>
              </a:rPr>
              <a:t>Volume discounts on rolling horizon</a:t>
            </a:r>
          </a:p>
          <a:p>
            <a:pPr lvl="2"/>
            <a:r>
              <a:rPr lang="en-US" altLang="en-US" dirty="0">
                <a:latin typeface="Trebuchet MS" pitchFamily="34" charset="0"/>
              </a:rPr>
              <a:t>Two-part tariff</a:t>
            </a:r>
          </a:p>
          <a:p>
            <a:pPr lvl="1"/>
            <a:endParaRPr lang="en-US" altLang="en-US" dirty="0">
              <a:latin typeface="Trebuchet MS" pitchFamily="34" charset="0"/>
            </a:endParaRPr>
          </a:p>
          <a:p>
            <a:pPr lvl="1"/>
            <a:r>
              <a:rPr lang="en-US" altLang="en-US" dirty="0">
                <a:latin typeface="Trebuchet MS" pitchFamily="34" charset="0"/>
              </a:rPr>
              <a:t>Are trade promotions essential?</a:t>
            </a:r>
          </a:p>
          <a:p>
            <a:pPr lvl="2"/>
            <a:r>
              <a:rPr lang="en-US" altLang="en-US" dirty="0">
                <a:latin typeface="Trebuchet MS" pitchFamily="34" charset="0"/>
              </a:rPr>
              <a:t>EDLP</a:t>
            </a:r>
          </a:p>
          <a:p>
            <a:pPr lvl="2"/>
            <a:r>
              <a:rPr lang="en-US" altLang="en-US" dirty="0">
                <a:latin typeface="Trebuchet MS" pitchFamily="34" charset="0"/>
              </a:rPr>
              <a:t>Based on </a:t>
            </a:r>
            <a:r>
              <a:rPr lang="en-US" altLang="en-US" b="1" i="1" dirty="0">
                <a:latin typeface="Trebuchet MS" pitchFamily="34" charset="0"/>
              </a:rPr>
              <a:t>sell-thru</a:t>
            </a:r>
            <a:r>
              <a:rPr lang="en-US" altLang="en-US" dirty="0">
                <a:latin typeface="Trebuchet MS" pitchFamily="34" charset="0"/>
              </a:rPr>
              <a:t> rather than </a:t>
            </a:r>
            <a:r>
              <a:rPr lang="en-US" altLang="en-US" b="1" i="1" dirty="0">
                <a:latin typeface="Trebuchet MS" pitchFamily="34" charset="0"/>
              </a:rPr>
              <a:t>sell-in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EBD90-301F-4FE9-8A62-D753974C51A6}" type="slidenum">
              <a:rPr lang="en-US" altLang="en-US"/>
              <a:pPr/>
              <a:t>93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</p:spPr>
        <p:txBody>
          <a:bodyPr/>
          <a:lstStyle/>
          <a:p>
            <a:r>
              <a:rPr lang="en-US" altLang="en-US"/>
              <a:t>Multi-Echelon Inventory Systems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257800"/>
          </a:xfrm>
        </p:spPr>
        <p:txBody>
          <a:bodyPr/>
          <a:lstStyle/>
          <a:p>
            <a:r>
              <a:rPr lang="en-US" altLang="en-US" sz="2500"/>
              <a:t>Questions:</a:t>
            </a:r>
          </a:p>
          <a:p>
            <a:pPr lvl="1"/>
            <a:r>
              <a:rPr lang="en-US" altLang="en-US" sz="2800"/>
              <a:t>How much to stock?</a:t>
            </a:r>
          </a:p>
          <a:p>
            <a:pPr lvl="1"/>
            <a:r>
              <a:rPr lang="en-US" altLang="en-US" sz="2800"/>
              <a:t>Where to stock it?</a:t>
            </a:r>
          </a:p>
          <a:p>
            <a:pPr lvl="1"/>
            <a:r>
              <a:rPr lang="en-US" altLang="en-US" sz="2800"/>
              <a:t>How to coordinate levels?</a:t>
            </a:r>
          </a:p>
        </p:txBody>
      </p:sp>
      <p:pic>
        <p:nvPicPr>
          <p:cNvPr id="512004" name="Picture 4" descr="j00790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24000"/>
            <a:ext cx="2905125" cy="163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05" name="Rectangle 5"/>
          <p:cNvSpPr>
            <a:spLocks noChangeArrowheads="1"/>
          </p:cNvSpPr>
          <p:nvPr/>
        </p:nvSpPr>
        <p:spPr bwMode="auto">
          <a:xfrm>
            <a:off x="4946650" y="3803650"/>
            <a:ext cx="303213" cy="242888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06" name="Rectangle 6"/>
          <p:cNvSpPr>
            <a:spLocks noChangeArrowheads="1"/>
          </p:cNvSpPr>
          <p:nvPr/>
        </p:nvSpPr>
        <p:spPr bwMode="auto">
          <a:xfrm>
            <a:off x="6484938" y="3803650"/>
            <a:ext cx="303212" cy="242888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07" name="Rectangle 7"/>
          <p:cNvSpPr>
            <a:spLocks noChangeArrowheads="1"/>
          </p:cNvSpPr>
          <p:nvPr/>
        </p:nvSpPr>
        <p:spPr bwMode="auto">
          <a:xfrm>
            <a:off x="7897813" y="3803650"/>
            <a:ext cx="303212" cy="242888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08" name="Rectangle 8"/>
          <p:cNvSpPr>
            <a:spLocks noChangeArrowheads="1"/>
          </p:cNvSpPr>
          <p:nvPr/>
        </p:nvSpPr>
        <p:spPr bwMode="auto">
          <a:xfrm>
            <a:off x="4821238" y="3505200"/>
            <a:ext cx="704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>
                <a:solidFill>
                  <a:srgbClr val="000000"/>
                </a:solidFill>
              </a:rPr>
              <a:t>Level 1</a:t>
            </a:r>
            <a:endParaRPr lang="en-US" altLang="en-US" sz="2400" u="sng"/>
          </a:p>
        </p:txBody>
      </p:sp>
      <p:sp>
        <p:nvSpPr>
          <p:cNvPr id="512009" name="Rectangle 9"/>
          <p:cNvSpPr>
            <a:spLocks noChangeArrowheads="1"/>
          </p:cNvSpPr>
          <p:nvPr/>
        </p:nvSpPr>
        <p:spPr bwMode="auto">
          <a:xfrm>
            <a:off x="6381750" y="3505200"/>
            <a:ext cx="704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>
                <a:solidFill>
                  <a:srgbClr val="000000"/>
                </a:solidFill>
              </a:rPr>
              <a:t>Level 2</a:t>
            </a:r>
            <a:endParaRPr lang="en-US" altLang="en-US" sz="2400" u="sng"/>
          </a:p>
        </p:txBody>
      </p:sp>
      <p:sp>
        <p:nvSpPr>
          <p:cNvPr id="512010" name="Rectangle 10"/>
          <p:cNvSpPr>
            <a:spLocks noChangeArrowheads="1"/>
          </p:cNvSpPr>
          <p:nvPr/>
        </p:nvSpPr>
        <p:spPr bwMode="auto">
          <a:xfrm>
            <a:off x="7789863" y="3505200"/>
            <a:ext cx="704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800" b="1">
                <a:solidFill>
                  <a:srgbClr val="000000"/>
                </a:solidFill>
              </a:rPr>
              <a:t>Level 3</a:t>
            </a:r>
            <a:endParaRPr lang="en-US" altLang="en-US" sz="2400" u="sng"/>
          </a:p>
        </p:txBody>
      </p:sp>
      <p:sp>
        <p:nvSpPr>
          <p:cNvPr id="512011" name="Line 11"/>
          <p:cNvSpPr>
            <a:spLocks noChangeShapeType="1"/>
          </p:cNvSpPr>
          <p:nvPr/>
        </p:nvSpPr>
        <p:spPr bwMode="auto">
          <a:xfrm>
            <a:off x="5275263" y="3913188"/>
            <a:ext cx="1206500" cy="1587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12" name="Freeform 12"/>
          <p:cNvSpPr>
            <a:spLocks/>
          </p:cNvSpPr>
          <p:nvPr/>
        </p:nvSpPr>
        <p:spPr bwMode="auto">
          <a:xfrm>
            <a:off x="6407150" y="3887788"/>
            <a:ext cx="74613" cy="50800"/>
          </a:xfrm>
          <a:custGeom>
            <a:avLst/>
            <a:gdLst>
              <a:gd name="T0" fmla="*/ 0 w 56"/>
              <a:gd name="T1" fmla="*/ 0 h 48"/>
              <a:gd name="T2" fmla="*/ 56 w 56"/>
              <a:gd name="T3" fmla="*/ 24 h 48"/>
              <a:gd name="T4" fmla="*/ 0 w 56"/>
              <a:gd name="T5" fmla="*/ 48 h 48"/>
              <a:gd name="T6" fmla="*/ 0 w 56"/>
              <a:gd name="T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48">
                <a:moveTo>
                  <a:pt x="0" y="0"/>
                </a:moveTo>
                <a:lnTo>
                  <a:pt x="56" y="2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13" name="Line 13"/>
          <p:cNvSpPr>
            <a:spLocks noChangeShapeType="1"/>
          </p:cNvSpPr>
          <p:nvPr/>
        </p:nvSpPr>
        <p:spPr bwMode="auto">
          <a:xfrm>
            <a:off x="6784975" y="3913188"/>
            <a:ext cx="1109663" cy="1587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14" name="Freeform 14"/>
          <p:cNvSpPr>
            <a:spLocks/>
          </p:cNvSpPr>
          <p:nvPr/>
        </p:nvSpPr>
        <p:spPr bwMode="auto">
          <a:xfrm>
            <a:off x="7818438" y="3887788"/>
            <a:ext cx="76200" cy="50800"/>
          </a:xfrm>
          <a:custGeom>
            <a:avLst/>
            <a:gdLst>
              <a:gd name="T0" fmla="*/ 0 w 56"/>
              <a:gd name="T1" fmla="*/ 0 h 48"/>
              <a:gd name="T2" fmla="*/ 56 w 56"/>
              <a:gd name="T3" fmla="*/ 24 h 48"/>
              <a:gd name="T4" fmla="*/ 0 w 56"/>
              <a:gd name="T5" fmla="*/ 48 h 48"/>
              <a:gd name="T6" fmla="*/ 0 w 56"/>
              <a:gd name="T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48">
                <a:moveTo>
                  <a:pt x="0" y="0"/>
                </a:moveTo>
                <a:lnTo>
                  <a:pt x="56" y="2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015" name="Rectangle 15"/>
          <p:cNvSpPr>
            <a:spLocks noChangeArrowheads="1"/>
          </p:cNvSpPr>
          <p:nvPr/>
        </p:nvSpPr>
        <p:spPr bwMode="auto">
          <a:xfrm>
            <a:off x="4519613" y="6399213"/>
            <a:ext cx="303212" cy="2428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16" name="Rectangle 16"/>
          <p:cNvSpPr>
            <a:spLocks noChangeArrowheads="1"/>
          </p:cNvSpPr>
          <p:nvPr/>
        </p:nvSpPr>
        <p:spPr bwMode="auto">
          <a:xfrm>
            <a:off x="4919663" y="6448425"/>
            <a:ext cx="1136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1">
                <a:solidFill>
                  <a:srgbClr val="000000"/>
                </a:solidFill>
              </a:rPr>
              <a:t>Stocking Site</a:t>
            </a:r>
            <a:endParaRPr lang="en-US" altLang="en-US" u="sng"/>
          </a:p>
        </p:txBody>
      </p:sp>
      <p:sp>
        <p:nvSpPr>
          <p:cNvPr id="512017" name="Rectangle 17"/>
          <p:cNvSpPr>
            <a:spLocks noChangeArrowheads="1"/>
          </p:cNvSpPr>
          <p:nvPr/>
        </p:nvSpPr>
        <p:spPr bwMode="auto">
          <a:xfrm>
            <a:off x="6935788" y="6448425"/>
            <a:ext cx="133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b="1">
                <a:solidFill>
                  <a:srgbClr val="000000"/>
                </a:solidFill>
              </a:rPr>
              <a:t>Inventory Flow</a:t>
            </a:r>
            <a:endParaRPr lang="en-US" altLang="en-US" u="sng"/>
          </a:p>
        </p:txBody>
      </p:sp>
      <p:sp>
        <p:nvSpPr>
          <p:cNvPr id="512018" name="Rectangle 18"/>
          <p:cNvSpPr>
            <a:spLocks noChangeArrowheads="1"/>
          </p:cNvSpPr>
          <p:nvPr/>
        </p:nvSpPr>
        <p:spPr bwMode="auto">
          <a:xfrm>
            <a:off x="4033838" y="3814763"/>
            <a:ext cx="5429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Serial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System</a:t>
            </a:r>
            <a:endParaRPr lang="en-US" altLang="en-US" sz="1200">
              <a:solidFill>
                <a:srgbClr val="000000"/>
              </a:solidFill>
            </a:endParaRPr>
          </a:p>
        </p:txBody>
      </p:sp>
      <p:grpSp>
        <p:nvGrpSpPr>
          <p:cNvPr id="512019" name="Group 19"/>
          <p:cNvGrpSpPr>
            <a:grpSpLocks/>
          </p:cNvGrpSpPr>
          <p:nvPr/>
        </p:nvGrpSpPr>
        <p:grpSpPr bwMode="auto">
          <a:xfrm>
            <a:off x="3962400" y="4284663"/>
            <a:ext cx="4238625" cy="1976437"/>
            <a:chOff x="2496" y="2699"/>
            <a:chExt cx="2670" cy="1245"/>
          </a:xfrm>
        </p:grpSpPr>
        <p:sp>
          <p:nvSpPr>
            <p:cNvPr id="512020" name="Rectangle 20"/>
            <p:cNvSpPr>
              <a:spLocks noChangeArrowheads="1"/>
            </p:cNvSpPr>
            <p:nvPr/>
          </p:nvSpPr>
          <p:spPr bwMode="auto">
            <a:xfrm>
              <a:off x="3116" y="3158"/>
              <a:ext cx="191" cy="15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1" name="Rectangle 21"/>
            <p:cNvSpPr>
              <a:spLocks noChangeArrowheads="1"/>
            </p:cNvSpPr>
            <p:nvPr/>
          </p:nvSpPr>
          <p:spPr bwMode="auto">
            <a:xfrm>
              <a:off x="4085" y="2809"/>
              <a:ext cx="191" cy="15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2" name="Rectangle 22"/>
            <p:cNvSpPr>
              <a:spLocks noChangeArrowheads="1"/>
            </p:cNvSpPr>
            <p:nvPr/>
          </p:nvSpPr>
          <p:spPr bwMode="auto">
            <a:xfrm>
              <a:off x="4085" y="3530"/>
              <a:ext cx="191" cy="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3" name="Rectangle 23"/>
            <p:cNvSpPr>
              <a:spLocks noChangeArrowheads="1"/>
            </p:cNvSpPr>
            <p:nvPr/>
          </p:nvSpPr>
          <p:spPr bwMode="auto">
            <a:xfrm>
              <a:off x="4975" y="2699"/>
              <a:ext cx="191" cy="15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4" name="Rectangle 24"/>
            <p:cNvSpPr>
              <a:spLocks noChangeArrowheads="1"/>
            </p:cNvSpPr>
            <p:nvPr/>
          </p:nvSpPr>
          <p:spPr bwMode="auto">
            <a:xfrm>
              <a:off x="4975" y="3006"/>
              <a:ext cx="191" cy="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5" name="Rectangle 25"/>
            <p:cNvSpPr>
              <a:spLocks noChangeArrowheads="1"/>
            </p:cNvSpPr>
            <p:nvPr/>
          </p:nvSpPr>
          <p:spPr bwMode="auto">
            <a:xfrm>
              <a:off x="4975" y="3289"/>
              <a:ext cx="191" cy="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6" name="Rectangle 26"/>
            <p:cNvSpPr>
              <a:spLocks noChangeArrowheads="1"/>
            </p:cNvSpPr>
            <p:nvPr/>
          </p:nvSpPr>
          <p:spPr bwMode="auto">
            <a:xfrm>
              <a:off x="4975" y="3530"/>
              <a:ext cx="191" cy="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7" name="Rectangle 27"/>
            <p:cNvSpPr>
              <a:spLocks noChangeArrowheads="1"/>
            </p:cNvSpPr>
            <p:nvPr/>
          </p:nvSpPr>
          <p:spPr bwMode="auto">
            <a:xfrm>
              <a:off x="4975" y="3792"/>
              <a:ext cx="191" cy="1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8" name="Line 28"/>
            <p:cNvSpPr>
              <a:spLocks noChangeShapeType="1"/>
            </p:cNvSpPr>
            <p:nvPr/>
          </p:nvSpPr>
          <p:spPr bwMode="auto">
            <a:xfrm flipV="1">
              <a:off x="3323" y="2880"/>
              <a:ext cx="760" cy="349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29" name="Freeform 29"/>
            <p:cNvSpPr>
              <a:spLocks/>
            </p:cNvSpPr>
            <p:nvPr/>
          </p:nvSpPr>
          <p:spPr bwMode="auto">
            <a:xfrm>
              <a:off x="4031" y="2880"/>
              <a:ext cx="52" cy="31"/>
            </a:xfrm>
            <a:custGeom>
              <a:avLst/>
              <a:gdLst>
                <a:gd name="T0" fmla="*/ 0 w 62"/>
                <a:gd name="T1" fmla="*/ 7 h 46"/>
                <a:gd name="T2" fmla="*/ 62 w 62"/>
                <a:gd name="T3" fmla="*/ 0 h 46"/>
                <a:gd name="T4" fmla="*/ 32 w 62"/>
                <a:gd name="T5" fmla="*/ 46 h 46"/>
                <a:gd name="T6" fmla="*/ 0 w 62"/>
                <a:gd name="T7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6">
                  <a:moveTo>
                    <a:pt x="0" y="7"/>
                  </a:moveTo>
                  <a:lnTo>
                    <a:pt x="62" y="0"/>
                  </a:lnTo>
                  <a:lnTo>
                    <a:pt x="32" y="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30" name="Line 30"/>
            <p:cNvSpPr>
              <a:spLocks noChangeShapeType="1"/>
            </p:cNvSpPr>
            <p:nvPr/>
          </p:nvSpPr>
          <p:spPr bwMode="auto">
            <a:xfrm>
              <a:off x="3323" y="3229"/>
              <a:ext cx="760" cy="371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31" name="Freeform 31"/>
            <p:cNvSpPr>
              <a:spLocks/>
            </p:cNvSpPr>
            <p:nvPr/>
          </p:nvSpPr>
          <p:spPr bwMode="auto">
            <a:xfrm>
              <a:off x="4031" y="3568"/>
              <a:ext cx="52" cy="32"/>
            </a:xfrm>
            <a:custGeom>
              <a:avLst/>
              <a:gdLst>
                <a:gd name="T0" fmla="*/ 32 w 62"/>
                <a:gd name="T1" fmla="*/ 0 h 47"/>
                <a:gd name="T2" fmla="*/ 62 w 62"/>
                <a:gd name="T3" fmla="*/ 47 h 47"/>
                <a:gd name="T4" fmla="*/ 0 w 62"/>
                <a:gd name="T5" fmla="*/ 38 h 47"/>
                <a:gd name="T6" fmla="*/ 32 w 62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32" y="0"/>
                  </a:moveTo>
                  <a:lnTo>
                    <a:pt x="62" y="47"/>
                  </a:lnTo>
                  <a:lnTo>
                    <a:pt x="0" y="3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32" name="Line 32"/>
            <p:cNvSpPr>
              <a:spLocks noChangeShapeType="1"/>
            </p:cNvSpPr>
            <p:nvPr/>
          </p:nvSpPr>
          <p:spPr bwMode="auto">
            <a:xfrm flipV="1">
              <a:off x="4274" y="2770"/>
              <a:ext cx="699" cy="11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33" name="Freeform 33"/>
            <p:cNvSpPr>
              <a:spLocks/>
            </p:cNvSpPr>
            <p:nvPr/>
          </p:nvSpPr>
          <p:spPr bwMode="auto">
            <a:xfrm>
              <a:off x="4920" y="2762"/>
              <a:ext cx="53" cy="32"/>
            </a:xfrm>
            <a:custGeom>
              <a:avLst/>
              <a:gdLst>
                <a:gd name="T0" fmla="*/ 0 w 62"/>
                <a:gd name="T1" fmla="*/ 0 h 47"/>
                <a:gd name="T2" fmla="*/ 62 w 62"/>
                <a:gd name="T3" fmla="*/ 12 h 47"/>
                <a:gd name="T4" fmla="*/ 12 w 62"/>
                <a:gd name="T5" fmla="*/ 47 h 47"/>
                <a:gd name="T6" fmla="*/ 0 w 62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7">
                  <a:moveTo>
                    <a:pt x="0" y="0"/>
                  </a:moveTo>
                  <a:lnTo>
                    <a:pt x="62" y="12"/>
                  </a:lnTo>
                  <a:lnTo>
                    <a:pt x="12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34" name="Line 34"/>
            <p:cNvSpPr>
              <a:spLocks noChangeShapeType="1"/>
            </p:cNvSpPr>
            <p:nvPr/>
          </p:nvSpPr>
          <p:spPr bwMode="auto">
            <a:xfrm>
              <a:off x="4274" y="2880"/>
              <a:ext cx="699" cy="196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35" name="Freeform 35"/>
            <p:cNvSpPr>
              <a:spLocks/>
            </p:cNvSpPr>
            <p:nvPr/>
          </p:nvSpPr>
          <p:spPr bwMode="auto">
            <a:xfrm>
              <a:off x="4919" y="3048"/>
              <a:ext cx="54" cy="31"/>
            </a:xfrm>
            <a:custGeom>
              <a:avLst/>
              <a:gdLst>
                <a:gd name="T0" fmla="*/ 20 w 64"/>
                <a:gd name="T1" fmla="*/ 0 h 45"/>
                <a:gd name="T2" fmla="*/ 64 w 64"/>
                <a:gd name="T3" fmla="*/ 42 h 45"/>
                <a:gd name="T4" fmla="*/ 0 w 64"/>
                <a:gd name="T5" fmla="*/ 45 h 45"/>
                <a:gd name="T6" fmla="*/ 20 w 6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5">
                  <a:moveTo>
                    <a:pt x="20" y="0"/>
                  </a:moveTo>
                  <a:lnTo>
                    <a:pt x="64" y="42"/>
                  </a:lnTo>
                  <a:lnTo>
                    <a:pt x="0" y="4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36" name="Line 36"/>
            <p:cNvSpPr>
              <a:spLocks noChangeShapeType="1"/>
            </p:cNvSpPr>
            <p:nvPr/>
          </p:nvSpPr>
          <p:spPr bwMode="auto">
            <a:xfrm flipV="1">
              <a:off x="4274" y="3360"/>
              <a:ext cx="699" cy="24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37" name="Freeform 37"/>
            <p:cNvSpPr>
              <a:spLocks/>
            </p:cNvSpPr>
            <p:nvPr/>
          </p:nvSpPr>
          <p:spPr bwMode="auto">
            <a:xfrm>
              <a:off x="4919" y="3360"/>
              <a:ext cx="54" cy="29"/>
            </a:xfrm>
            <a:custGeom>
              <a:avLst/>
              <a:gdLst>
                <a:gd name="T0" fmla="*/ 0 w 64"/>
                <a:gd name="T1" fmla="*/ 0 h 43"/>
                <a:gd name="T2" fmla="*/ 64 w 64"/>
                <a:gd name="T3" fmla="*/ 0 h 43"/>
                <a:gd name="T4" fmla="*/ 24 w 64"/>
                <a:gd name="T5" fmla="*/ 43 h 43"/>
                <a:gd name="T6" fmla="*/ 0 w 64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3">
                  <a:moveTo>
                    <a:pt x="0" y="0"/>
                  </a:moveTo>
                  <a:lnTo>
                    <a:pt x="64" y="0"/>
                  </a:lnTo>
                  <a:lnTo>
                    <a:pt x="24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38" name="Line 38"/>
            <p:cNvSpPr>
              <a:spLocks noChangeShapeType="1"/>
            </p:cNvSpPr>
            <p:nvPr/>
          </p:nvSpPr>
          <p:spPr bwMode="auto">
            <a:xfrm>
              <a:off x="4274" y="3600"/>
              <a:ext cx="699" cy="0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39" name="Freeform 39"/>
            <p:cNvSpPr>
              <a:spLocks/>
            </p:cNvSpPr>
            <p:nvPr/>
          </p:nvSpPr>
          <p:spPr bwMode="auto">
            <a:xfrm>
              <a:off x="4925" y="3583"/>
              <a:ext cx="48" cy="33"/>
            </a:xfrm>
            <a:custGeom>
              <a:avLst/>
              <a:gdLst>
                <a:gd name="T0" fmla="*/ 0 w 56"/>
                <a:gd name="T1" fmla="*/ 0 h 48"/>
                <a:gd name="T2" fmla="*/ 56 w 56"/>
                <a:gd name="T3" fmla="*/ 24 h 48"/>
                <a:gd name="T4" fmla="*/ 0 w 56"/>
                <a:gd name="T5" fmla="*/ 48 h 48"/>
                <a:gd name="T6" fmla="*/ 0 w 56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8">
                  <a:moveTo>
                    <a:pt x="0" y="0"/>
                  </a:moveTo>
                  <a:lnTo>
                    <a:pt x="56" y="24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40" name="Line 40"/>
            <p:cNvSpPr>
              <a:spLocks noChangeShapeType="1"/>
            </p:cNvSpPr>
            <p:nvPr/>
          </p:nvSpPr>
          <p:spPr bwMode="auto">
            <a:xfrm>
              <a:off x="4274" y="3600"/>
              <a:ext cx="699" cy="261"/>
            </a:xfrm>
            <a:prstGeom prst="line">
              <a:avLst/>
            </a:prstGeom>
            <a:noFill/>
            <a:ln w="28575">
              <a:solidFill>
                <a:srgbClr val="D6009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41" name="Freeform 41"/>
            <p:cNvSpPr>
              <a:spLocks/>
            </p:cNvSpPr>
            <p:nvPr/>
          </p:nvSpPr>
          <p:spPr bwMode="auto">
            <a:xfrm>
              <a:off x="4919" y="3831"/>
              <a:ext cx="54" cy="30"/>
            </a:xfrm>
            <a:custGeom>
              <a:avLst/>
              <a:gdLst>
                <a:gd name="T0" fmla="*/ 28 w 64"/>
                <a:gd name="T1" fmla="*/ 0 h 45"/>
                <a:gd name="T2" fmla="*/ 64 w 64"/>
                <a:gd name="T3" fmla="*/ 45 h 45"/>
                <a:gd name="T4" fmla="*/ 0 w 64"/>
                <a:gd name="T5" fmla="*/ 43 h 45"/>
                <a:gd name="T6" fmla="*/ 28 w 6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5">
                  <a:moveTo>
                    <a:pt x="28" y="0"/>
                  </a:moveTo>
                  <a:lnTo>
                    <a:pt x="64" y="45"/>
                  </a:lnTo>
                  <a:lnTo>
                    <a:pt x="0" y="4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42" name="Rectangle 42"/>
            <p:cNvSpPr>
              <a:spLocks noChangeArrowheads="1"/>
            </p:cNvSpPr>
            <p:nvPr/>
          </p:nvSpPr>
          <p:spPr bwMode="auto">
            <a:xfrm>
              <a:off x="2496" y="3166"/>
              <a:ext cx="592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400" b="1">
                  <a:solidFill>
                    <a:srgbClr val="000000"/>
                  </a:solidFill>
                </a:rPr>
                <a:t>General</a:t>
              </a:r>
            </a:p>
            <a:p>
              <a:pPr algn="ctr"/>
              <a:r>
                <a:rPr lang="en-US" altLang="en-US" sz="1400" b="1">
                  <a:solidFill>
                    <a:srgbClr val="000000"/>
                  </a:solidFill>
                </a:rPr>
                <a:t>Arborescent</a:t>
              </a:r>
            </a:p>
            <a:p>
              <a:pPr algn="ctr"/>
              <a:r>
                <a:rPr lang="en-US" altLang="en-US" sz="1400" b="1">
                  <a:solidFill>
                    <a:srgbClr val="000000"/>
                  </a:solidFill>
                </a:rPr>
                <a:t>System</a:t>
              </a:r>
              <a:endParaRPr lang="en-US" altLang="en-US" sz="1200" b="1">
                <a:solidFill>
                  <a:srgbClr val="000000"/>
                </a:solidFill>
              </a:endParaRPr>
            </a:p>
          </p:txBody>
        </p:sp>
      </p:grpSp>
      <p:sp>
        <p:nvSpPr>
          <p:cNvPr id="512043" name="Line 43"/>
          <p:cNvSpPr>
            <a:spLocks noChangeShapeType="1"/>
          </p:cNvSpPr>
          <p:nvPr/>
        </p:nvSpPr>
        <p:spPr bwMode="auto">
          <a:xfrm>
            <a:off x="6378575" y="6542088"/>
            <a:ext cx="452438" cy="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4" name="Text Box 44"/>
          <p:cNvSpPr txBox="1">
            <a:spLocks noChangeArrowheads="1"/>
          </p:cNvSpPr>
          <p:nvPr/>
        </p:nvSpPr>
        <p:spPr bwMode="auto">
          <a:xfrm>
            <a:off x="457200" y="4267200"/>
            <a:ext cx="3200400" cy="9842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1"/>
              <a:t>Types of Multi-Echelon Systems</a:t>
            </a:r>
            <a:endParaRPr lang="en-US" altLang="en-US" sz="2400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B8A5B-82B0-4675-954A-9403CBCC593E}" type="slidenum">
              <a:rPr lang="en-US" altLang="en-US"/>
              <a:pPr/>
              <a:t>94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13026" name="AutoShape 2"/>
          <p:cNvSpPr>
            <a:spLocks noChangeArrowheads="1"/>
          </p:cNvSpPr>
          <p:nvPr/>
        </p:nvSpPr>
        <p:spPr bwMode="auto">
          <a:xfrm rot="10800000">
            <a:off x="1676400" y="14478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27" name="AutoShape 3"/>
          <p:cNvSpPr>
            <a:spLocks noChangeArrowheads="1"/>
          </p:cNvSpPr>
          <p:nvPr/>
        </p:nvSpPr>
        <p:spPr bwMode="auto">
          <a:xfrm rot="10800000">
            <a:off x="1676400" y="206692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28" name="AutoShape 4"/>
          <p:cNvSpPr>
            <a:spLocks noChangeArrowheads="1"/>
          </p:cNvSpPr>
          <p:nvPr/>
        </p:nvSpPr>
        <p:spPr bwMode="auto">
          <a:xfrm rot="10800000">
            <a:off x="2316163" y="272732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29" name="AutoShape 5"/>
          <p:cNvSpPr>
            <a:spLocks noChangeArrowheads="1"/>
          </p:cNvSpPr>
          <p:nvPr/>
        </p:nvSpPr>
        <p:spPr bwMode="auto">
          <a:xfrm rot="10800000">
            <a:off x="2286000" y="35052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30" name="AutoShape 6"/>
          <p:cNvSpPr>
            <a:spLocks noChangeArrowheads="1"/>
          </p:cNvSpPr>
          <p:nvPr/>
        </p:nvSpPr>
        <p:spPr bwMode="auto">
          <a:xfrm rot="10800000">
            <a:off x="2316163" y="1684338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31" name="Line 7"/>
          <p:cNvSpPr>
            <a:spLocks noChangeShapeType="1"/>
          </p:cNvSpPr>
          <p:nvPr/>
        </p:nvSpPr>
        <p:spPr bwMode="auto">
          <a:xfrm>
            <a:off x="852488" y="1684338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2" name="Line 8"/>
          <p:cNvSpPr>
            <a:spLocks noChangeShapeType="1"/>
          </p:cNvSpPr>
          <p:nvPr/>
        </p:nvSpPr>
        <p:spPr bwMode="auto">
          <a:xfrm>
            <a:off x="852488" y="2303463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3" name="AutoShape 9"/>
          <p:cNvSpPr>
            <a:spLocks noChangeArrowheads="1"/>
          </p:cNvSpPr>
          <p:nvPr/>
        </p:nvSpPr>
        <p:spPr bwMode="auto">
          <a:xfrm rot="10800000">
            <a:off x="3429000" y="28194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034" name="Line 10"/>
          <p:cNvSpPr>
            <a:spLocks noChangeShapeType="1"/>
          </p:cNvSpPr>
          <p:nvPr/>
        </p:nvSpPr>
        <p:spPr bwMode="auto">
          <a:xfrm flipV="1">
            <a:off x="2041525" y="1920875"/>
            <a:ext cx="365125" cy="274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5" name="Line 11"/>
          <p:cNvSpPr>
            <a:spLocks noChangeShapeType="1"/>
          </p:cNvSpPr>
          <p:nvPr/>
        </p:nvSpPr>
        <p:spPr bwMode="auto">
          <a:xfrm>
            <a:off x="1508125" y="294005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6" name="Line 12"/>
          <p:cNvSpPr>
            <a:spLocks noChangeShapeType="1"/>
          </p:cNvSpPr>
          <p:nvPr/>
        </p:nvSpPr>
        <p:spPr bwMode="auto">
          <a:xfrm>
            <a:off x="1431925" y="3702050"/>
            <a:ext cx="914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7" name="Line 13"/>
          <p:cNvSpPr>
            <a:spLocks noChangeShapeType="1"/>
          </p:cNvSpPr>
          <p:nvPr/>
        </p:nvSpPr>
        <p:spPr bwMode="auto">
          <a:xfrm>
            <a:off x="2041525" y="1684338"/>
            <a:ext cx="365125" cy="182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8" name="Line 14"/>
          <p:cNvSpPr>
            <a:spLocks noChangeShapeType="1"/>
          </p:cNvSpPr>
          <p:nvPr/>
        </p:nvSpPr>
        <p:spPr bwMode="auto">
          <a:xfrm>
            <a:off x="2727325" y="2940050"/>
            <a:ext cx="7318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39" name="Line 15"/>
          <p:cNvSpPr>
            <a:spLocks noChangeShapeType="1"/>
          </p:cNvSpPr>
          <p:nvPr/>
        </p:nvSpPr>
        <p:spPr bwMode="auto">
          <a:xfrm>
            <a:off x="2681288" y="1920875"/>
            <a:ext cx="900112" cy="746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40" name="Line 16"/>
          <p:cNvSpPr>
            <a:spLocks noChangeShapeType="1"/>
          </p:cNvSpPr>
          <p:nvPr/>
        </p:nvSpPr>
        <p:spPr bwMode="auto">
          <a:xfrm flipV="1">
            <a:off x="2651125" y="3092450"/>
            <a:ext cx="838200" cy="5937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41" name="Rectangle 17"/>
          <p:cNvSpPr>
            <a:spLocks noChangeArrowheads="1"/>
          </p:cNvSpPr>
          <p:nvPr/>
        </p:nvSpPr>
        <p:spPr bwMode="auto">
          <a:xfrm>
            <a:off x="5029200" y="1752600"/>
            <a:ext cx="3124200" cy="14890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2600" b="1" i="1">
                <a:cs typeface="Times New Roman" pitchFamily="18" charset="0"/>
              </a:rPr>
              <a:t>Production inventory systems</a:t>
            </a:r>
          </a:p>
          <a:p>
            <a:pPr eaLnBrk="1" hangingPunct="1"/>
            <a:endParaRPr lang="en-US" altLang="en-US" sz="1100" b="1"/>
          </a:p>
          <a:p>
            <a:r>
              <a:rPr lang="en-US" altLang="en-US" sz="2600" b="1">
                <a:cs typeface="Times New Roman" pitchFamily="18" charset="0"/>
              </a:rPr>
              <a:t>…convergent flow</a:t>
            </a:r>
            <a:endParaRPr lang="en-US" altLang="en-US" sz="2400" b="1"/>
          </a:p>
        </p:txBody>
      </p:sp>
      <p:sp>
        <p:nvSpPr>
          <p:cNvPr id="513042" name="Rectangle 18"/>
          <p:cNvSpPr>
            <a:spLocks noChangeArrowheads="1"/>
          </p:cNvSpPr>
          <p:nvPr/>
        </p:nvSpPr>
        <p:spPr bwMode="auto">
          <a:xfrm>
            <a:off x="381000" y="2317750"/>
            <a:ext cx="184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br>
              <a:rPr lang="en-US" altLang="en-US" sz="2400"/>
            </a:br>
            <a:endParaRPr lang="en-US" altLang="en-US" sz="2400"/>
          </a:p>
          <a:p>
            <a:endParaRPr lang="en-US" altLang="en-US" sz="2400"/>
          </a:p>
        </p:txBody>
      </p:sp>
      <p:sp>
        <p:nvSpPr>
          <p:cNvPr id="513043" name="Rectangle 19"/>
          <p:cNvSpPr>
            <a:spLocks noChangeArrowheads="1"/>
          </p:cNvSpPr>
          <p:nvPr/>
        </p:nvSpPr>
        <p:spPr bwMode="auto">
          <a:xfrm>
            <a:off x="3776663" y="3505200"/>
            <a:ext cx="23510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1400">
                <a:cs typeface="Times New Roman" pitchFamily="18" charset="0"/>
              </a:rPr>
              <a:t>	</a:t>
            </a:r>
            <a:endParaRPr lang="en-US" altLang="en-US" sz="1100"/>
          </a:p>
          <a:p>
            <a:endParaRPr lang="en-US" altLang="en-US"/>
          </a:p>
        </p:txBody>
      </p:sp>
      <p:sp>
        <p:nvSpPr>
          <p:cNvPr id="513044" name="Rectangle 20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  <a:noFill/>
          <a:ln/>
        </p:spPr>
        <p:txBody>
          <a:bodyPr/>
          <a:lstStyle/>
          <a:p>
            <a:r>
              <a:rPr lang="en-US" altLang="en-US"/>
              <a:t>Multi-Echelon Inventory Systems</a:t>
            </a:r>
          </a:p>
        </p:txBody>
      </p:sp>
      <p:grpSp>
        <p:nvGrpSpPr>
          <p:cNvPr id="513045" name="Group 21"/>
          <p:cNvGrpSpPr>
            <a:grpSpLocks/>
          </p:cNvGrpSpPr>
          <p:nvPr/>
        </p:nvGrpSpPr>
        <p:grpSpPr bwMode="auto">
          <a:xfrm>
            <a:off x="838200" y="4343400"/>
            <a:ext cx="3733800" cy="2133600"/>
            <a:chOff x="576" y="576"/>
            <a:chExt cx="2256" cy="1190"/>
          </a:xfrm>
        </p:grpSpPr>
        <p:sp>
          <p:nvSpPr>
            <p:cNvPr id="513046" name="AutoShape 22"/>
            <p:cNvSpPr>
              <a:spLocks noChangeArrowheads="1"/>
            </p:cNvSpPr>
            <p:nvPr/>
          </p:nvSpPr>
          <p:spPr bwMode="auto">
            <a:xfrm rot="10800000">
              <a:off x="1536" y="576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47" name="AutoShape 23"/>
            <p:cNvSpPr>
              <a:spLocks noChangeArrowheads="1"/>
            </p:cNvSpPr>
            <p:nvPr/>
          </p:nvSpPr>
          <p:spPr bwMode="auto">
            <a:xfrm rot="10800000">
              <a:off x="1104" y="816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48" name="AutoShape 24"/>
            <p:cNvSpPr>
              <a:spLocks noChangeArrowheads="1"/>
            </p:cNvSpPr>
            <p:nvPr/>
          </p:nvSpPr>
          <p:spPr bwMode="auto">
            <a:xfrm rot="10800000">
              <a:off x="1104" y="1536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49" name="AutoShape 25"/>
            <p:cNvSpPr>
              <a:spLocks noChangeArrowheads="1"/>
            </p:cNvSpPr>
            <p:nvPr/>
          </p:nvSpPr>
          <p:spPr bwMode="auto">
            <a:xfrm rot="10800000">
              <a:off x="1536" y="1536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50" name="AutoShape 26"/>
            <p:cNvSpPr>
              <a:spLocks noChangeArrowheads="1"/>
            </p:cNvSpPr>
            <p:nvPr/>
          </p:nvSpPr>
          <p:spPr bwMode="auto">
            <a:xfrm rot="10800000">
              <a:off x="2016" y="672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51" name="Line 27"/>
            <p:cNvSpPr>
              <a:spLocks noChangeShapeType="1"/>
            </p:cNvSpPr>
            <p:nvPr/>
          </p:nvSpPr>
          <p:spPr bwMode="auto">
            <a:xfrm>
              <a:off x="576" y="912"/>
              <a:ext cx="5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2" name="Line 28"/>
            <p:cNvSpPr>
              <a:spLocks noChangeShapeType="1"/>
            </p:cNvSpPr>
            <p:nvPr/>
          </p:nvSpPr>
          <p:spPr bwMode="auto">
            <a:xfrm>
              <a:off x="576" y="1626"/>
              <a:ext cx="57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3" name="AutoShape 29"/>
            <p:cNvSpPr>
              <a:spLocks noChangeArrowheads="1"/>
            </p:cNvSpPr>
            <p:nvPr/>
          </p:nvSpPr>
          <p:spPr bwMode="auto">
            <a:xfrm rot="10800000">
              <a:off x="1536" y="1152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54" name="Line 30"/>
            <p:cNvSpPr>
              <a:spLocks noChangeShapeType="1"/>
            </p:cNvSpPr>
            <p:nvPr/>
          </p:nvSpPr>
          <p:spPr bwMode="auto">
            <a:xfrm flipV="1">
              <a:off x="1296" y="672"/>
              <a:ext cx="288" cy="1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5" name="Line 31"/>
            <p:cNvSpPr>
              <a:spLocks noChangeShapeType="1"/>
            </p:cNvSpPr>
            <p:nvPr/>
          </p:nvSpPr>
          <p:spPr bwMode="auto">
            <a:xfrm>
              <a:off x="1325" y="967"/>
              <a:ext cx="230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6" name="Line 32"/>
            <p:cNvSpPr>
              <a:spLocks noChangeShapeType="1"/>
            </p:cNvSpPr>
            <p:nvPr/>
          </p:nvSpPr>
          <p:spPr bwMode="auto">
            <a:xfrm flipV="1">
              <a:off x="1248" y="1296"/>
              <a:ext cx="336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7" name="Line 33"/>
            <p:cNvSpPr>
              <a:spLocks noChangeShapeType="1"/>
            </p:cNvSpPr>
            <p:nvPr/>
          </p:nvSpPr>
          <p:spPr bwMode="auto">
            <a:xfrm>
              <a:off x="1344" y="1632"/>
              <a:ext cx="23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58" name="AutoShape 34"/>
            <p:cNvSpPr>
              <a:spLocks noChangeArrowheads="1"/>
            </p:cNvSpPr>
            <p:nvPr/>
          </p:nvSpPr>
          <p:spPr bwMode="auto">
            <a:xfrm rot="10800000">
              <a:off x="2064" y="1536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59" name="AutoShape 35"/>
            <p:cNvSpPr>
              <a:spLocks noChangeArrowheads="1"/>
            </p:cNvSpPr>
            <p:nvPr/>
          </p:nvSpPr>
          <p:spPr bwMode="auto">
            <a:xfrm rot="10800000">
              <a:off x="2544" y="1008"/>
              <a:ext cx="288" cy="23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60" name="Line 36"/>
            <p:cNvSpPr>
              <a:spLocks noChangeShapeType="1"/>
            </p:cNvSpPr>
            <p:nvPr/>
          </p:nvSpPr>
          <p:spPr bwMode="auto">
            <a:xfrm flipV="1">
              <a:off x="1680" y="864"/>
              <a:ext cx="384" cy="2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1" name="Line 37"/>
            <p:cNvSpPr>
              <a:spLocks noChangeShapeType="1"/>
            </p:cNvSpPr>
            <p:nvPr/>
          </p:nvSpPr>
          <p:spPr bwMode="auto">
            <a:xfrm>
              <a:off x="1776" y="672"/>
              <a:ext cx="288" cy="1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2" name="Line 38"/>
            <p:cNvSpPr>
              <a:spLocks noChangeShapeType="1"/>
            </p:cNvSpPr>
            <p:nvPr/>
          </p:nvSpPr>
          <p:spPr bwMode="auto">
            <a:xfrm>
              <a:off x="1728" y="1338"/>
              <a:ext cx="346" cy="2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3" name="Line 39"/>
            <p:cNvSpPr>
              <a:spLocks noChangeShapeType="1"/>
            </p:cNvSpPr>
            <p:nvPr/>
          </p:nvSpPr>
          <p:spPr bwMode="auto">
            <a:xfrm>
              <a:off x="1776" y="1632"/>
              <a:ext cx="3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4" name="Line 40"/>
            <p:cNvSpPr>
              <a:spLocks noChangeShapeType="1"/>
            </p:cNvSpPr>
            <p:nvPr/>
          </p:nvSpPr>
          <p:spPr bwMode="auto">
            <a:xfrm>
              <a:off x="2304" y="768"/>
              <a:ext cx="432" cy="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5" name="Line 41"/>
            <p:cNvSpPr>
              <a:spLocks noChangeShapeType="1"/>
            </p:cNvSpPr>
            <p:nvPr/>
          </p:nvSpPr>
          <p:spPr bwMode="auto">
            <a:xfrm flipV="1">
              <a:off x="2352" y="1248"/>
              <a:ext cx="346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066" name="Text Box 42"/>
            <p:cNvSpPr txBox="1">
              <a:spLocks noChangeArrowheads="1"/>
            </p:cNvSpPr>
            <p:nvPr/>
          </p:nvSpPr>
          <p:spPr bwMode="auto">
            <a:xfrm rot="10800000" flipV="1">
              <a:off x="2664" y="1027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1</a:t>
              </a:r>
              <a:endParaRPr lang="en-US" altLang="en-US" sz="2400"/>
            </a:p>
          </p:txBody>
        </p:sp>
        <p:sp>
          <p:nvSpPr>
            <p:cNvPr id="513067" name="Text Box 43"/>
            <p:cNvSpPr txBox="1">
              <a:spLocks noChangeArrowheads="1"/>
            </p:cNvSpPr>
            <p:nvPr/>
          </p:nvSpPr>
          <p:spPr bwMode="auto">
            <a:xfrm rot="10800000" flipV="1">
              <a:off x="2208" y="1536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3</a:t>
              </a:r>
              <a:endParaRPr lang="en-US" altLang="en-US" sz="2400"/>
            </a:p>
          </p:txBody>
        </p:sp>
        <p:sp>
          <p:nvSpPr>
            <p:cNvPr id="513068" name="Text Box 44"/>
            <p:cNvSpPr txBox="1">
              <a:spLocks noChangeArrowheads="1"/>
            </p:cNvSpPr>
            <p:nvPr/>
          </p:nvSpPr>
          <p:spPr bwMode="auto">
            <a:xfrm rot="10800000" flipV="1">
              <a:off x="2112" y="672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2</a:t>
              </a:r>
              <a:endParaRPr lang="en-US" altLang="en-US" sz="2400"/>
            </a:p>
          </p:txBody>
        </p:sp>
        <p:sp>
          <p:nvSpPr>
            <p:cNvPr id="513069" name="Text Box 45"/>
            <p:cNvSpPr txBox="1">
              <a:spLocks noChangeArrowheads="1"/>
            </p:cNvSpPr>
            <p:nvPr/>
          </p:nvSpPr>
          <p:spPr bwMode="auto">
            <a:xfrm rot="10800000" flipV="1">
              <a:off x="1632" y="1584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6</a:t>
              </a:r>
              <a:endParaRPr lang="en-US" altLang="en-US" sz="2400"/>
            </a:p>
          </p:txBody>
        </p:sp>
        <p:sp>
          <p:nvSpPr>
            <p:cNvPr id="513070" name="Text Box 46"/>
            <p:cNvSpPr txBox="1">
              <a:spLocks noChangeArrowheads="1"/>
            </p:cNvSpPr>
            <p:nvPr/>
          </p:nvSpPr>
          <p:spPr bwMode="auto">
            <a:xfrm rot="10800000" flipV="1">
              <a:off x="1632" y="1200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5</a:t>
              </a:r>
              <a:endParaRPr lang="en-US" altLang="en-US" sz="2400"/>
            </a:p>
          </p:txBody>
        </p:sp>
        <p:sp>
          <p:nvSpPr>
            <p:cNvPr id="513071" name="Text Box 47"/>
            <p:cNvSpPr txBox="1">
              <a:spLocks noChangeArrowheads="1"/>
            </p:cNvSpPr>
            <p:nvPr/>
          </p:nvSpPr>
          <p:spPr bwMode="auto">
            <a:xfrm rot="10800000" flipV="1">
              <a:off x="1632" y="624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4</a:t>
              </a:r>
              <a:endParaRPr lang="en-US" altLang="en-US" sz="2400"/>
            </a:p>
          </p:txBody>
        </p:sp>
        <p:sp>
          <p:nvSpPr>
            <p:cNvPr id="513072" name="Text Box 48"/>
            <p:cNvSpPr txBox="1">
              <a:spLocks noChangeArrowheads="1"/>
            </p:cNvSpPr>
            <p:nvPr/>
          </p:nvSpPr>
          <p:spPr bwMode="auto">
            <a:xfrm rot="10800000" flipV="1">
              <a:off x="1200" y="1536"/>
              <a:ext cx="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>
                  <a:cs typeface="Times New Roman" pitchFamily="18" charset="0"/>
                </a:rPr>
                <a:t>8</a:t>
              </a:r>
              <a:endParaRPr lang="en-US" altLang="en-US" sz="2400"/>
            </a:p>
          </p:txBody>
        </p:sp>
        <p:sp>
          <p:nvSpPr>
            <p:cNvPr id="513073" name="Text Box 49"/>
            <p:cNvSpPr txBox="1">
              <a:spLocks noChangeArrowheads="1"/>
            </p:cNvSpPr>
            <p:nvPr/>
          </p:nvSpPr>
          <p:spPr bwMode="auto">
            <a:xfrm rot="10800000" flipV="1">
              <a:off x="1152" y="840"/>
              <a:ext cx="11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r>
                <a:rPr lang="en-US" altLang="en-US" sz="1100">
                  <a:cs typeface="Times New Roman" pitchFamily="18" charset="0"/>
                </a:rPr>
                <a:t>  </a:t>
              </a:r>
              <a:r>
                <a:rPr lang="en-US" altLang="en-US">
                  <a:cs typeface="Times New Roman" pitchFamily="18" charset="0"/>
                </a:rPr>
                <a:t>7</a:t>
              </a:r>
              <a:endParaRPr lang="en-US" altLang="en-US" sz="2400"/>
            </a:p>
          </p:txBody>
        </p:sp>
      </p:grpSp>
      <p:sp>
        <p:nvSpPr>
          <p:cNvPr id="513074" name="Rectangle 50"/>
          <p:cNvSpPr>
            <a:spLocks noChangeArrowheads="1"/>
          </p:cNvSpPr>
          <p:nvPr/>
        </p:nvSpPr>
        <p:spPr bwMode="auto">
          <a:xfrm>
            <a:off x="5029200" y="4430713"/>
            <a:ext cx="2743200" cy="148907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66938" algn="ctr"/>
                <a:tab pos="4343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br>
              <a:rPr lang="en-US" altLang="en-US" sz="1100" b="1" i="1"/>
            </a:br>
            <a:r>
              <a:rPr lang="en-US" altLang="en-US" sz="2600" b="1" i="1">
                <a:cs typeface="Times New Roman" pitchFamily="18" charset="0"/>
              </a:rPr>
              <a:t>A general multi-echelon inventory system.</a:t>
            </a:r>
            <a:endParaRPr lang="en-US" altLang="en-US" b="1" i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095F8B-FDEC-402F-A4FF-E278311A6FC4}" type="slidenum">
              <a:rPr lang="en-US" altLang="en-US"/>
              <a:pPr/>
              <a:t>95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458200" cy="625475"/>
          </a:xfrm>
        </p:spPr>
        <p:txBody>
          <a:bodyPr/>
          <a:lstStyle/>
          <a:p>
            <a:r>
              <a:rPr lang="en-US" altLang="en-US" sz="2800"/>
              <a:t>Managing Multi-Echelon</a:t>
            </a:r>
            <a:br>
              <a:rPr lang="en-US" altLang="en-US" sz="2800"/>
            </a:br>
            <a:r>
              <a:rPr lang="en-US" altLang="en-US" sz="2800"/>
              <a:t>Cycle Inventory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Multi-echelon supply chains have multiple stages, with possibly many players at each stage and one stage supplying another stage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 b="1" i="1"/>
              <a:t>The goal is to synchronize lot sizes at different stages in a way that no unnecessary cycle inventory is carried at any stage</a:t>
            </a:r>
          </a:p>
          <a:p>
            <a:pPr>
              <a:lnSpc>
                <a:spcPct val="90000"/>
              </a:lnSpc>
            </a:pPr>
            <a:endParaRPr lang="en-US" altLang="en-US" sz="2400" b="1" i="1"/>
          </a:p>
          <a:p>
            <a:pPr>
              <a:lnSpc>
                <a:spcPct val="90000"/>
              </a:lnSpc>
            </a:pPr>
            <a:r>
              <a:rPr lang="en-US" altLang="en-US" sz="2400"/>
              <a:t>In general, each stage should attempt to coordinate orders from customers who order less frequently and </a:t>
            </a:r>
            <a:r>
              <a:rPr lang="en-US" altLang="en-US" sz="2400" b="1"/>
              <a:t>cross-dock</a:t>
            </a:r>
            <a:r>
              <a:rPr lang="en-US" altLang="en-US" sz="2400"/>
              <a:t> all such orders.  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Some of the orders from customers that order more frequently should also be cross-docked.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458200" cy="8001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Managing </a:t>
            </a:r>
            <a:r>
              <a:rPr lang="en-US" dirty="0" err="1"/>
              <a:t>Multiechelon</a:t>
            </a:r>
            <a:r>
              <a:rPr lang="en-US" dirty="0"/>
              <a:t> Cycle Inventory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543800" y="6030913"/>
            <a:ext cx="10195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Figure 11-6</a:t>
            </a:r>
          </a:p>
        </p:txBody>
      </p:sp>
      <p:pic>
        <p:nvPicPr>
          <p:cNvPr id="249859" name="Picture 5" descr="FG_11_0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9275" y="1565275"/>
            <a:ext cx="593725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34087-675A-4EEC-9C5D-C84AD60AF29C}" type="slidenum">
              <a:rPr lang="en-US" altLang="en-US" smtClean="0"/>
              <a:pPr/>
              <a:t>96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1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BD56E-C156-4A5C-92F7-81A810041201}" type="slidenum">
              <a:rPr lang="en-US" altLang="en-US"/>
              <a:pPr/>
              <a:t>97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15074" name="Rectangle 2"/>
          <p:cNvSpPr>
            <a:spLocks noChangeArrowheads="1"/>
          </p:cNvSpPr>
          <p:nvPr/>
        </p:nvSpPr>
        <p:spPr bwMode="auto">
          <a:xfrm>
            <a:off x="1371600" y="228600"/>
            <a:ext cx="5791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1pPr>
            <a:lvl2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2pPr>
            <a:lvl3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3pPr>
            <a:lvl4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4pPr>
            <a:lvl5pPr algn="ctr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defRPr>
            </a:lvl9pPr>
          </a:lstStyle>
          <a:p>
            <a:r>
              <a:rPr lang="en-US" altLang="en-US"/>
              <a:t>Multiechelon lot sizing</a:t>
            </a:r>
          </a:p>
        </p:txBody>
      </p:sp>
      <p:sp>
        <p:nvSpPr>
          <p:cNvPr id="515075" name="Rectangle 3"/>
          <p:cNvSpPr>
            <a:spLocks noChangeArrowheads="1"/>
          </p:cNvSpPr>
          <p:nvPr/>
        </p:nvSpPr>
        <p:spPr bwMode="auto">
          <a:xfrm>
            <a:off x="2057400" y="1219200"/>
            <a:ext cx="6324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algn="ctr">
              <a:spcBef>
                <a:spcPct val="20000"/>
              </a:spcBef>
              <a:buClr>
                <a:schemeClr val="tx1"/>
              </a:buClr>
              <a:buSzPct val="100000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ctr">
              <a:spcBef>
                <a:spcPct val="20000"/>
              </a:spcBef>
              <a:buClr>
                <a:schemeClr val="tx1"/>
              </a:buClr>
              <a:buSzPct val="100000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ctr">
              <a:spcBef>
                <a:spcPct val="20000"/>
              </a:spcBef>
              <a:buClr>
                <a:schemeClr val="tx1"/>
              </a:buClr>
              <a:buSzPct val="100000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buFont typeface="Monotype Sorts" pitchFamily="2" charset="2"/>
              <a:buChar char="u"/>
            </a:pPr>
            <a:r>
              <a:rPr lang="en-US" altLang="en-US" sz="2000"/>
              <a:t>The </a:t>
            </a:r>
            <a:r>
              <a:rPr lang="en-US" altLang="en-US" sz="2000" u="sng">
                <a:effectLst>
                  <a:outerShdw blurRad="38100" dist="38100" dir="2700000" algn="tl">
                    <a:srgbClr val="C0C0C0"/>
                  </a:outerShdw>
                </a:effectLst>
              </a:rPr>
              <a:t>replenishment process</a:t>
            </a:r>
            <a:r>
              <a:rPr lang="en-US" altLang="en-US" sz="2000"/>
              <a:t> of one inventory system affects the </a:t>
            </a:r>
            <a:r>
              <a:rPr lang="en-US" altLang="en-US" sz="2000" u="sng">
                <a:effectLst>
                  <a:outerShdw blurRad="38100" dist="38100" dir="2700000" algn="tl">
                    <a:srgbClr val="C0C0C0"/>
                  </a:outerShdw>
                </a:effectLst>
              </a:rPr>
              <a:t>demand process</a:t>
            </a:r>
            <a:r>
              <a:rPr lang="en-US" altLang="en-US" sz="2000"/>
              <a:t> of another.</a:t>
            </a:r>
          </a:p>
        </p:txBody>
      </p:sp>
      <p:grpSp>
        <p:nvGrpSpPr>
          <p:cNvPr id="515076" name="Group 4"/>
          <p:cNvGrpSpPr>
            <a:grpSpLocks/>
          </p:cNvGrpSpPr>
          <p:nvPr/>
        </p:nvGrpSpPr>
        <p:grpSpPr bwMode="auto">
          <a:xfrm>
            <a:off x="228600" y="1752600"/>
            <a:ext cx="8763000" cy="4060825"/>
            <a:chOff x="144" y="1104"/>
            <a:chExt cx="5520" cy="3031"/>
          </a:xfrm>
        </p:grpSpPr>
        <p:sp>
          <p:nvSpPr>
            <p:cNvPr id="515077" name="Line 5"/>
            <p:cNvSpPr>
              <a:spLocks noChangeShapeType="1"/>
            </p:cNvSpPr>
            <p:nvPr/>
          </p:nvSpPr>
          <p:spPr bwMode="auto">
            <a:xfrm>
              <a:off x="864" y="1152"/>
              <a:ext cx="0" cy="17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78" name="Line 6"/>
            <p:cNvSpPr>
              <a:spLocks noChangeShapeType="1"/>
            </p:cNvSpPr>
            <p:nvPr/>
          </p:nvSpPr>
          <p:spPr bwMode="auto">
            <a:xfrm>
              <a:off x="864" y="2880"/>
              <a:ext cx="32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79" name="Line 7"/>
            <p:cNvSpPr>
              <a:spLocks noChangeShapeType="1"/>
            </p:cNvSpPr>
            <p:nvPr/>
          </p:nvSpPr>
          <p:spPr bwMode="auto">
            <a:xfrm>
              <a:off x="1248" y="288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0" name="Line 8"/>
            <p:cNvSpPr>
              <a:spLocks noChangeShapeType="1"/>
            </p:cNvSpPr>
            <p:nvPr/>
          </p:nvSpPr>
          <p:spPr bwMode="auto">
            <a:xfrm>
              <a:off x="1200" y="17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1" name="Line 9"/>
            <p:cNvSpPr>
              <a:spLocks noChangeShapeType="1"/>
            </p:cNvSpPr>
            <p:nvPr/>
          </p:nvSpPr>
          <p:spPr bwMode="auto">
            <a:xfrm>
              <a:off x="2736" y="288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2" name="Line 10"/>
            <p:cNvSpPr>
              <a:spLocks noChangeShapeType="1"/>
            </p:cNvSpPr>
            <p:nvPr/>
          </p:nvSpPr>
          <p:spPr bwMode="auto">
            <a:xfrm>
              <a:off x="2352" y="259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3" name="Line 11"/>
            <p:cNvSpPr>
              <a:spLocks noChangeShapeType="1"/>
            </p:cNvSpPr>
            <p:nvPr/>
          </p:nvSpPr>
          <p:spPr bwMode="auto">
            <a:xfrm>
              <a:off x="1968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4" name="Line 12"/>
            <p:cNvSpPr>
              <a:spLocks noChangeShapeType="1"/>
            </p:cNvSpPr>
            <p:nvPr/>
          </p:nvSpPr>
          <p:spPr bwMode="auto">
            <a:xfrm>
              <a:off x="1584" y="201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5" name="Line 13"/>
            <p:cNvSpPr>
              <a:spLocks noChangeShapeType="1"/>
            </p:cNvSpPr>
            <p:nvPr/>
          </p:nvSpPr>
          <p:spPr bwMode="auto">
            <a:xfrm>
              <a:off x="1584" y="172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6" name="Line 14"/>
            <p:cNvSpPr>
              <a:spLocks noChangeShapeType="1"/>
            </p:cNvSpPr>
            <p:nvPr/>
          </p:nvSpPr>
          <p:spPr bwMode="auto">
            <a:xfrm>
              <a:off x="2736" y="25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7" name="Line 15"/>
            <p:cNvSpPr>
              <a:spLocks noChangeShapeType="1"/>
            </p:cNvSpPr>
            <p:nvPr/>
          </p:nvSpPr>
          <p:spPr bwMode="auto">
            <a:xfrm>
              <a:off x="2352" y="23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8" name="Line 16"/>
            <p:cNvSpPr>
              <a:spLocks noChangeShapeType="1"/>
            </p:cNvSpPr>
            <p:nvPr/>
          </p:nvSpPr>
          <p:spPr bwMode="auto">
            <a:xfrm>
              <a:off x="1968" y="20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89" name="Line 17"/>
            <p:cNvSpPr>
              <a:spLocks noChangeShapeType="1"/>
            </p:cNvSpPr>
            <p:nvPr/>
          </p:nvSpPr>
          <p:spPr bwMode="auto">
            <a:xfrm>
              <a:off x="1200" y="1536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0" name="Line 18"/>
            <p:cNvSpPr>
              <a:spLocks noChangeShapeType="1"/>
            </p:cNvSpPr>
            <p:nvPr/>
          </p:nvSpPr>
          <p:spPr bwMode="auto">
            <a:xfrm flipV="1">
              <a:off x="1200" y="144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1" name="Line 19"/>
            <p:cNvSpPr>
              <a:spLocks noChangeShapeType="1"/>
            </p:cNvSpPr>
            <p:nvPr/>
          </p:nvSpPr>
          <p:spPr bwMode="auto">
            <a:xfrm>
              <a:off x="3168" y="288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2" name="Line 20"/>
            <p:cNvSpPr>
              <a:spLocks noChangeShapeType="1"/>
            </p:cNvSpPr>
            <p:nvPr/>
          </p:nvSpPr>
          <p:spPr bwMode="auto">
            <a:xfrm>
              <a:off x="3120" y="1728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3" name="Line 21"/>
            <p:cNvSpPr>
              <a:spLocks noChangeShapeType="1"/>
            </p:cNvSpPr>
            <p:nvPr/>
          </p:nvSpPr>
          <p:spPr bwMode="auto">
            <a:xfrm>
              <a:off x="4656" y="288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4" name="Line 22"/>
            <p:cNvSpPr>
              <a:spLocks noChangeShapeType="1"/>
            </p:cNvSpPr>
            <p:nvPr/>
          </p:nvSpPr>
          <p:spPr bwMode="auto">
            <a:xfrm>
              <a:off x="4272" y="259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5" name="Line 23"/>
            <p:cNvSpPr>
              <a:spLocks noChangeShapeType="1"/>
            </p:cNvSpPr>
            <p:nvPr/>
          </p:nvSpPr>
          <p:spPr bwMode="auto">
            <a:xfrm>
              <a:off x="3888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6" name="Line 24"/>
            <p:cNvSpPr>
              <a:spLocks noChangeShapeType="1"/>
            </p:cNvSpPr>
            <p:nvPr/>
          </p:nvSpPr>
          <p:spPr bwMode="auto">
            <a:xfrm>
              <a:off x="3504" y="201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7" name="Line 25"/>
            <p:cNvSpPr>
              <a:spLocks noChangeShapeType="1"/>
            </p:cNvSpPr>
            <p:nvPr/>
          </p:nvSpPr>
          <p:spPr bwMode="auto">
            <a:xfrm>
              <a:off x="3504" y="172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8" name="Line 26"/>
            <p:cNvSpPr>
              <a:spLocks noChangeShapeType="1"/>
            </p:cNvSpPr>
            <p:nvPr/>
          </p:nvSpPr>
          <p:spPr bwMode="auto">
            <a:xfrm>
              <a:off x="4656" y="25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099" name="Line 27"/>
            <p:cNvSpPr>
              <a:spLocks noChangeShapeType="1"/>
            </p:cNvSpPr>
            <p:nvPr/>
          </p:nvSpPr>
          <p:spPr bwMode="auto">
            <a:xfrm>
              <a:off x="4272" y="23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0" name="Line 28"/>
            <p:cNvSpPr>
              <a:spLocks noChangeShapeType="1"/>
            </p:cNvSpPr>
            <p:nvPr/>
          </p:nvSpPr>
          <p:spPr bwMode="auto">
            <a:xfrm>
              <a:off x="3888" y="20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1" name="Line 29"/>
            <p:cNvSpPr>
              <a:spLocks noChangeShapeType="1"/>
            </p:cNvSpPr>
            <p:nvPr/>
          </p:nvSpPr>
          <p:spPr bwMode="auto">
            <a:xfrm>
              <a:off x="3120" y="1536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2" name="Line 30"/>
            <p:cNvSpPr>
              <a:spLocks noChangeShapeType="1"/>
            </p:cNvSpPr>
            <p:nvPr/>
          </p:nvSpPr>
          <p:spPr bwMode="auto">
            <a:xfrm flipV="1">
              <a:off x="3120" y="1440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3" name="Line 31"/>
            <p:cNvSpPr>
              <a:spLocks noChangeShapeType="1"/>
            </p:cNvSpPr>
            <p:nvPr/>
          </p:nvSpPr>
          <p:spPr bwMode="auto">
            <a:xfrm>
              <a:off x="4080" y="2880"/>
              <a:ext cx="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4" name="Line 32"/>
            <p:cNvSpPr>
              <a:spLocks noChangeShapeType="1"/>
            </p:cNvSpPr>
            <p:nvPr/>
          </p:nvSpPr>
          <p:spPr bwMode="auto">
            <a:xfrm>
              <a:off x="4032" y="2880"/>
              <a:ext cx="1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5" name="Text Box 33"/>
            <p:cNvSpPr txBox="1">
              <a:spLocks noChangeArrowheads="1"/>
            </p:cNvSpPr>
            <p:nvPr/>
          </p:nvSpPr>
          <p:spPr bwMode="auto">
            <a:xfrm>
              <a:off x="5184" y="2640"/>
              <a:ext cx="432" cy="29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Arial" charset="0"/>
                </a:rPr>
                <a:t>time</a:t>
              </a:r>
            </a:p>
          </p:txBody>
        </p:sp>
        <p:sp>
          <p:nvSpPr>
            <p:cNvPr id="515106" name="Text Box 34"/>
            <p:cNvSpPr txBox="1">
              <a:spLocks noChangeArrowheads="1"/>
            </p:cNvSpPr>
            <p:nvPr/>
          </p:nvSpPr>
          <p:spPr bwMode="auto">
            <a:xfrm>
              <a:off x="480" y="1104"/>
              <a:ext cx="336" cy="2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 b="1" dirty="0">
                  <a:latin typeface="Arial" charset="0"/>
                </a:rPr>
                <a:t>Q</a:t>
              </a:r>
              <a:r>
                <a:rPr lang="en-US" altLang="en-US" sz="1800" b="1" baseline="-25000" dirty="0">
                  <a:latin typeface="Arial" charset="0"/>
                </a:rPr>
                <a:t>M</a:t>
              </a:r>
            </a:p>
          </p:txBody>
        </p:sp>
        <p:sp>
          <p:nvSpPr>
            <p:cNvPr id="515107" name="Line 35"/>
            <p:cNvSpPr>
              <a:spLocks noChangeShapeType="1"/>
            </p:cNvSpPr>
            <p:nvPr/>
          </p:nvSpPr>
          <p:spPr bwMode="auto">
            <a:xfrm flipH="1">
              <a:off x="768" y="144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8" name="Line 36"/>
            <p:cNvSpPr>
              <a:spLocks noChangeShapeType="1"/>
            </p:cNvSpPr>
            <p:nvPr/>
          </p:nvSpPr>
          <p:spPr bwMode="auto">
            <a:xfrm>
              <a:off x="1200" y="1440"/>
              <a:ext cx="1920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09" name="Line 37"/>
            <p:cNvSpPr>
              <a:spLocks noChangeShapeType="1"/>
            </p:cNvSpPr>
            <p:nvPr/>
          </p:nvSpPr>
          <p:spPr bwMode="auto">
            <a:xfrm>
              <a:off x="3120" y="144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0" name="Line 38"/>
            <p:cNvSpPr>
              <a:spLocks noChangeShapeType="1"/>
            </p:cNvSpPr>
            <p:nvPr/>
          </p:nvSpPr>
          <p:spPr bwMode="auto">
            <a:xfrm>
              <a:off x="3120" y="1440"/>
              <a:ext cx="1920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1" name="Rectangle 39"/>
            <p:cNvSpPr>
              <a:spLocks noChangeArrowheads="1"/>
            </p:cNvSpPr>
            <p:nvPr/>
          </p:nvSpPr>
          <p:spPr bwMode="auto">
            <a:xfrm>
              <a:off x="144" y="1536"/>
              <a:ext cx="672" cy="3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 err="1">
                  <a:latin typeface="Arial" charset="0"/>
                </a:rPr>
                <a:t>Manf</a:t>
              </a:r>
              <a:r>
                <a:rPr lang="en-US" altLang="en-US" sz="1400" b="1" dirty="0">
                  <a:latin typeface="Arial" charset="0"/>
                </a:rPr>
                <a:t>.</a:t>
              </a:r>
              <a:br>
                <a:rPr lang="en-US" altLang="en-US" sz="1400" b="1" dirty="0">
                  <a:latin typeface="Arial" charset="0"/>
                </a:rPr>
              </a:br>
              <a:r>
                <a:rPr lang="en-US" altLang="en-US" sz="1400" b="1" dirty="0">
                  <a:latin typeface="Arial" charset="0"/>
                </a:rPr>
                <a:t>Inventory</a:t>
              </a:r>
            </a:p>
          </p:txBody>
        </p:sp>
        <p:sp>
          <p:nvSpPr>
            <p:cNvPr id="515112" name="Line 40"/>
            <p:cNvSpPr>
              <a:spLocks noChangeShapeType="1"/>
            </p:cNvSpPr>
            <p:nvPr/>
          </p:nvSpPr>
          <p:spPr bwMode="auto">
            <a:xfrm>
              <a:off x="864" y="2928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3" name="Line 41"/>
            <p:cNvSpPr>
              <a:spLocks noChangeShapeType="1"/>
            </p:cNvSpPr>
            <p:nvPr/>
          </p:nvSpPr>
          <p:spPr bwMode="auto">
            <a:xfrm>
              <a:off x="864" y="4080"/>
              <a:ext cx="43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4" name="Line 42"/>
            <p:cNvSpPr>
              <a:spLocks noChangeShapeType="1"/>
            </p:cNvSpPr>
            <p:nvPr/>
          </p:nvSpPr>
          <p:spPr bwMode="auto">
            <a:xfrm>
              <a:off x="1200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5" name="Line 43"/>
            <p:cNvSpPr>
              <a:spLocks noChangeShapeType="1"/>
            </p:cNvSpPr>
            <p:nvPr/>
          </p:nvSpPr>
          <p:spPr bwMode="auto">
            <a:xfrm>
              <a:off x="1584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6" name="Line 44"/>
            <p:cNvSpPr>
              <a:spLocks noChangeShapeType="1"/>
            </p:cNvSpPr>
            <p:nvPr/>
          </p:nvSpPr>
          <p:spPr bwMode="auto">
            <a:xfrm>
              <a:off x="3504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7" name="Line 45"/>
            <p:cNvSpPr>
              <a:spLocks noChangeShapeType="1"/>
            </p:cNvSpPr>
            <p:nvPr/>
          </p:nvSpPr>
          <p:spPr bwMode="auto">
            <a:xfrm>
              <a:off x="3120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8" name="Line 46"/>
            <p:cNvSpPr>
              <a:spLocks noChangeShapeType="1"/>
            </p:cNvSpPr>
            <p:nvPr/>
          </p:nvSpPr>
          <p:spPr bwMode="auto">
            <a:xfrm>
              <a:off x="1968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19" name="Line 47"/>
            <p:cNvSpPr>
              <a:spLocks noChangeShapeType="1"/>
            </p:cNvSpPr>
            <p:nvPr/>
          </p:nvSpPr>
          <p:spPr bwMode="auto">
            <a:xfrm>
              <a:off x="2352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0" name="Line 48"/>
            <p:cNvSpPr>
              <a:spLocks noChangeShapeType="1"/>
            </p:cNvSpPr>
            <p:nvPr/>
          </p:nvSpPr>
          <p:spPr bwMode="auto">
            <a:xfrm>
              <a:off x="2736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1" name="Line 49"/>
            <p:cNvSpPr>
              <a:spLocks noChangeShapeType="1"/>
            </p:cNvSpPr>
            <p:nvPr/>
          </p:nvSpPr>
          <p:spPr bwMode="auto">
            <a:xfrm>
              <a:off x="1584" y="2016"/>
              <a:ext cx="0" cy="18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2" name="Line 50"/>
            <p:cNvSpPr>
              <a:spLocks noChangeShapeType="1"/>
            </p:cNvSpPr>
            <p:nvPr/>
          </p:nvSpPr>
          <p:spPr bwMode="auto">
            <a:xfrm>
              <a:off x="1200" y="2832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3" name="Line 51"/>
            <p:cNvSpPr>
              <a:spLocks noChangeShapeType="1"/>
            </p:cNvSpPr>
            <p:nvPr/>
          </p:nvSpPr>
          <p:spPr bwMode="auto">
            <a:xfrm>
              <a:off x="1200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4" name="Line 52"/>
            <p:cNvSpPr>
              <a:spLocks noChangeShapeType="1"/>
            </p:cNvSpPr>
            <p:nvPr/>
          </p:nvSpPr>
          <p:spPr bwMode="auto">
            <a:xfrm>
              <a:off x="4272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5" name="Line 53"/>
            <p:cNvSpPr>
              <a:spLocks noChangeShapeType="1"/>
            </p:cNvSpPr>
            <p:nvPr/>
          </p:nvSpPr>
          <p:spPr bwMode="auto">
            <a:xfrm>
              <a:off x="3888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6" name="Line 54"/>
            <p:cNvSpPr>
              <a:spLocks noChangeShapeType="1"/>
            </p:cNvSpPr>
            <p:nvPr/>
          </p:nvSpPr>
          <p:spPr bwMode="auto">
            <a:xfrm>
              <a:off x="3504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7" name="Line 55"/>
            <p:cNvSpPr>
              <a:spLocks noChangeShapeType="1"/>
            </p:cNvSpPr>
            <p:nvPr/>
          </p:nvSpPr>
          <p:spPr bwMode="auto">
            <a:xfrm>
              <a:off x="3120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8" name="Line 56"/>
            <p:cNvSpPr>
              <a:spLocks noChangeShapeType="1"/>
            </p:cNvSpPr>
            <p:nvPr/>
          </p:nvSpPr>
          <p:spPr bwMode="auto">
            <a:xfrm>
              <a:off x="2736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29" name="Line 57"/>
            <p:cNvSpPr>
              <a:spLocks noChangeShapeType="1"/>
            </p:cNvSpPr>
            <p:nvPr/>
          </p:nvSpPr>
          <p:spPr bwMode="auto">
            <a:xfrm>
              <a:off x="2352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0" name="Line 58"/>
            <p:cNvSpPr>
              <a:spLocks noChangeShapeType="1"/>
            </p:cNvSpPr>
            <p:nvPr/>
          </p:nvSpPr>
          <p:spPr bwMode="auto">
            <a:xfrm>
              <a:off x="1968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1" name="Line 59"/>
            <p:cNvSpPr>
              <a:spLocks noChangeShapeType="1"/>
            </p:cNvSpPr>
            <p:nvPr/>
          </p:nvSpPr>
          <p:spPr bwMode="auto">
            <a:xfrm>
              <a:off x="1584" y="3792"/>
              <a:ext cx="38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2" name="Line 60"/>
            <p:cNvSpPr>
              <a:spLocks noChangeShapeType="1"/>
            </p:cNvSpPr>
            <p:nvPr/>
          </p:nvSpPr>
          <p:spPr bwMode="auto">
            <a:xfrm>
              <a:off x="1968" y="2256"/>
              <a:ext cx="0" cy="14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3" name="Line 61"/>
            <p:cNvSpPr>
              <a:spLocks noChangeShapeType="1"/>
            </p:cNvSpPr>
            <p:nvPr/>
          </p:nvSpPr>
          <p:spPr bwMode="auto">
            <a:xfrm>
              <a:off x="4272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4" name="Line 62"/>
            <p:cNvSpPr>
              <a:spLocks noChangeShapeType="1"/>
            </p:cNvSpPr>
            <p:nvPr/>
          </p:nvSpPr>
          <p:spPr bwMode="auto">
            <a:xfrm>
              <a:off x="3888" y="379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5" name="Line 63"/>
            <p:cNvSpPr>
              <a:spLocks noChangeShapeType="1"/>
            </p:cNvSpPr>
            <p:nvPr/>
          </p:nvSpPr>
          <p:spPr bwMode="auto">
            <a:xfrm>
              <a:off x="3888" y="3792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36" name="Text Box 64"/>
            <p:cNvSpPr txBox="1">
              <a:spLocks noChangeArrowheads="1"/>
            </p:cNvSpPr>
            <p:nvPr/>
          </p:nvSpPr>
          <p:spPr bwMode="auto">
            <a:xfrm>
              <a:off x="4560" y="3599"/>
              <a:ext cx="336" cy="2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 b="1" dirty="0">
                  <a:latin typeface="Arial" charset="0"/>
                </a:rPr>
                <a:t>Q</a:t>
              </a:r>
              <a:r>
                <a:rPr lang="en-US" altLang="en-US" sz="1800" b="1" baseline="-25000" dirty="0">
                  <a:latin typeface="Arial" charset="0"/>
                </a:rPr>
                <a:t>R</a:t>
              </a:r>
            </a:p>
          </p:txBody>
        </p:sp>
        <p:sp>
          <p:nvSpPr>
            <p:cNvPr id="515137" name="Text Box 65"/>
            <p:cNvSpPr txBox="1">
              <a:spLocks noChangeArrowheads="1"/>
            </p:cNvSpPr>
            <p:nvPr/>
          </p:nvSpPr>
          <p:spPr bwMode="auto">
            <a:xfrm>
              <a:off x="5232" y="3840"/>
              <a:ext cx="432" cy="29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 b="1">
                  <a:latin typeface="Arial" charset="0"/>
                </a:rPr>
                <a:t>time</a:t>
              </a:r>
            </a:p>
          </p:txBody>
        </p:sp>
        <p:sp>
          <p:nvSpPr>
            <p:cNvPr id="515138" name="Rectangle 66"/>
            <p:cNvSpPr>
              <a:spLocks noChangeArrowheads="1"/>
            </p:cNvSpPr>
            <p:nvPr/>
          </p:nvSpPr>
          <p:spPr bwMode="auto">
            <a:xfrm>
              <a:off x="144" y="3504"/>
              <a:ext cx="672" cy="39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b="1" dirty="0">
                  <a:latin typeface="Arial" charset="0"/>
                </a:rPr>
                <a:t>Retailer</a:t>
              </a:r>
              <a:br>
                <a:rPr lang="en-US" altLang="en-US" sz="1400" b="1" dirty="0">
                  <a:latin typeface="Arial" charset="0"/>
                </a:rPr>
              </a:br>
              <a:r>
                <a:rPr lang="en-US" altLang="en-US" sz="1400" b="1" dirty="0">
                  <a:latin typeface="Arial" charset="0"/>
                </a:rPr>
                <a:t>Inventory</a:t>
              </a:r>
            </a:p>
          </p:txBody>
        </p:sp>
        <p:sp>
          <p:nvSpPr>
            <p:cNvPr id="515139" name="Line 67"/>
            <p:cNvSpPr>
              <a:spLocks noChangeShapeType="1"/>
            </p:cNvSpPr>
            <p:nvPr/>
          </p:nvSpPr>
          <p:spPr bwMode="auto">
            <a:xfrm>
              <a:off x="3888" y="2304"/>
              <a:ext cx="0" cy="1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40" name="Line 68"/>
            <p:cNvSpPr>
              <a:spLocks noChangeShapeType="1"/>
            </p:cNvSpPr>
            <p:nvPr/>
          </p:nvSpPr>
          <p:spPr bwMode="auto">
            <a:xfrm>
              <a:off x="2352" y="254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41" name="Line 69"/>
            <p:cNvSpPr>
              <a:spLocks noChangeShapeType="1"/>
            </p:cNvSpPr>
            <p:nvPr/>
          </p:nvSpPr>
          <p:spPr bwMode="auto">
            <a:xfrm>
              <a:off x="3120" y="2832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42" name="Line 70"/>
            <p:cNvSpPr>
              <a:spLocks noChangeShapeType="1"/>
            </p:cNvSpPr>
            <p:nvPr/>
          </p:nvSpPr>
          <p:spPr bwMode="auto">
            <a:xfrm>
              <a:off x="3504" y="2064"/>
              <a:ext cx="0" cy="1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5143" name="Rectangle 71"/>
          <p:cNvSpPr>
            <a:spLocks noChangeArrowheads="1"/>
          </p:cNvSpPr>
          <p:nvPr/>
        </p:nvSpPr>
        <p:spPr bwMode="auto">
          <a:xfrm>
            <a:off x="533400" y="5943600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  <a:defRPr sz="28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Dotted, sloped line above primary inventory indicates depletion of primary item </a:t>
            </a:r>
            <a:r>
              <a:rPr lang="en-US" altLang="en-US" sz="2000" u="sng">
                <a:effectLst>
                  <a:outerShdw blurRad="38100" dist="38100" dir="2700000" algn="tl">
                    <a:srgbClr val="C0C0C0"/>
                  </a:outerShdw>
                </a:effectLst>
              </a:rPr>
              <a:t>echelon stock</a:t>
            </a:r>
            <a:r>
              <a:rPr lang="en-US" altLang="en-US" sz="2000" u="sng"/>
              <a:t>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41A15-1431-4776-8293-41E317EC578B}" type="slidenum">
              <a:rPr lang="en-US" altLang="en-US"/>
              <a:pPr/>
              <a:t>98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0" y="400050"/>
            <a:ext cx="8066088" cy="457200"/>
          </a:xfrm>
        </p:spPr>
        <p:txBody>
          <a:bodyPr/>
          <a:lstStyle/>
          <a:p>
            <a:r>
              <a:rPr lang="en-US" altLang="en-US"/>
              <a:t>K echelon stock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53400" cy="1828800"/>
          </a:xfrm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/>
              <a:t>Number of items that are currently residing at echelon K or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/>
              <a:t>have passed through it and are currently residing at a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/>
              <a:t>“higher” echelon in a multiechelon inventory system.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400"/>
          </a:p>
        </p:txBody>
      </p:sp>
      <p:sp>
        <p:nvSpPr>
          <p:cNvPr id="516100" name="Text Box 4"/>
          <p:cNvSpPr txBox="1">
            <a:spLocks noChangeArrowheads="1"/>
          </p:cNvSpPr>
          <p:nvPr/>
        </p:nvSpPr>
        <p:spPr bwMode="auto">
          <a:xfrm>
            <a:off x="533400" y="4648200"/>
            <a:ext cx="1143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1560</a:t>
            </a:r>
            <a:br>
              <a:rPr lang="en-US" altLang="en-US" sz="1800">
                <a:solidFill>
                  <a:schemeClr val="tx2"/>
                </a:solidFill>
                <a:latin typeface="Arial" charset="0"/>
              </a:rPr>
            </a:b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bolts in</a:t>
            </a:r>
            <a:br>
              <a:rPr lang="en-US" altLang="en-US" sz="1800">
                <a:solidFill>
                  <a:schemeClr val="tx2"/>
                </a:solidFill>
                <a:latin typeface="Arial" charset="0"/>
              </a:rPr>
            </a:b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echelon inventory</a:t>
            </a:r>
          </a:p>
        </p:txBody>
      </p:sp>
      <p:sp>
        <p:nvSpPr>
          <p:cNvPr id="516101" name="Rectangle 5"/>
          <p:cNvSpPr>
            <a:spLocks noChangeArrowheads="1"/>
          </p:cNvSpPr>
          <p:nvPr/>
        </p:nvSpPr>
        <p:spPr bwMode="auto">
          <a:xfrm>
            <a:off x="1752600" y="5181600"/>
            <a:ext cx="1752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102" name="Text Box 6"/>
          <p:cNvSpPr txBox="1">
            <a:spLocks noChangeArrowheads="1"/>
          </p:cNvSpPr>
          <p:nvPr/>
        </p:nvSpPr>
        <p:spPr bwMode="auto">
          <a:xfrm>
            <a:off x="1828800" y="525780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Parts inventory</a:t>
            </a:r>
          </a:p>
        </p:txBody>
      </p:sp>
      <p:sp>
        <p:nvSpPr>
          <p:cNvPr id="516103" name="Line 7"/>
          <p:cNvSpPr>
            <a:spLocks noChangeShapeType="1"/>
          </p:cNvSpPr>
          <p:nvPr/>
        </p:nvSpPr>
        <p:spPr bwMode="auto">
          <a:xfrm>
            <a:off x="1371600" y="4953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104" name="Text Box 8"/>
          <p:cNvSpPr txBox="1">
            <a:spLocks noChangeArrowheads="1"/>
          </p:cNvSpPr>
          <p:nvPr/>
        </p:nvSpPr>
        <p:spPr bwMode="auto">
          <a:xfrm>
            <a:off x="2362200" y="4724400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1000 bolts</a:t>
            </a:r>
          </a:p>
        </p:txBody>
      </p:sp>
      <p:sp>
        <p:nvSpPr>
          <p:cNvPr id="516105" name="Line 9"/>
          <p:cNvSpPr>
            <a:spLocks noChangeShapeType="1"/>
          </p:cNvSpPr>
          <p:nvPr/>
        </p:nvSpPr>
        <p:spPr bwMode="auto">
          <a:xfrm>
            <a:off x="3505200" y="5410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106" name="Rectangle 10"/>
          <p:cNvSpPr>
            <a:spLocks noChangeArrowheads="1"/>
          </p:cNvSpPr>
          <p:nvPr/>
        </p:nvSpPr>
        <p:spPr bwMode="auto">
          <a:xfrm>
            <a:off x="4191000" y="5105400"/>
            <a:ext cx="2057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107" name="Text Box 11"/>
          <p:cNvSpPr txBox="1">
            <a:spLocks noChangeArrowheads="1"/>
          </p:cNvSpPr>
          <p:nvPr/>
        </p:nvSpPr>
        <p:spPr bwMode="auto">
          <a:xfrm>
            <a:off x="4267200" y="5181600"/>
            <a:ext cx="198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Subassembly inv.</a:t>
            </a:r>
          </a:p>
        </p:txBody>
      </p:sp>
      <p:sp>
        <p:nvSpPr>
          <p:cNvPr id="516108" name="Rectangle 12"/>
          <p:cNvSpPr>
            <a:spLocks noChangeArrowheads="1"/>
          </p:cNvSpPr>
          <p:nvPr/>
        </p:nvSpPr>
        <p:spPr bwMode="auto">
          <a:xfrm>
            <a:off x="6705600" y="5105400"/>
            <a:ext cx="1676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109" name="Text Box 13"/>
          <p:cNvSpPr txBox="1">
            <a:spLocks noChangeArrowheads="1"/>
          </p:cNvSpPr>
          <p:nvPr/>
        </p:nvSpPr>
        <p:spPr bwMode="auto">
          <a:xfrm>
            <a:off x="6781800" y="518160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Final inv.</a:t>
            </a:r>
          </a:p>
        </p:txBody>
      </p:sp>
      <p:sp>
        <p:nvSpPr>
          <p:cNvPr id="516110" name="Line 14"/>
          <p:cNvSpPr>
            <a:spLocks noChangeShapeType="1"/>
          </p:cNvSpPr>
          <p:nvPr/>
        </p:nvSpPr>
        <p:spPr bwMode="auto">
          <a:xfrm>
            <a:off x="6324600" y="5410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111" name="Text Box 15"/>
          <p:cNvSpPr txBox="1">
            <a:spLocks noChangeArrowheads="1"/>
          </p:cNvSpPr>
          <p:nvPr/>
        </p:nvSpPr>
        <p:spPr bwMode="auto">
          <a:xfrm>
            <a:off x="4495800" y="41910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360 bolts in 40 subassemblies</a:t>
            </a:r>
          </a:p>
        </p:txBody>
      </p:sp>
      <p:sp>
        <p:nvSpPr>
          <p:cNvPr id="516112" name="Text Box 16"/>
          <p:cNvSpPr txBox="1">
            <a:spLocks noChangeArrowheads="1"/>
          </p:cNvSpPr>
          <p:nvPr/>
        </p:nvSpPr>
        <p:spPr bwMode="auto">
          <a:xfrm>
            <a:off x="6705600" y="419100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>
                <a:solidFill>
                  <a:schemeClr val="tx2"/>
                </a:solidFill>
                <a:latin typeface="Arial" charset="0"/>
              </a:rPr>
              <a:t>200 bolts in 20 products</a:t>
            </a:r>
          </a:p>
        </p:txBody>
      </p:sp>
      <p:sp>
        <p:nvSpPr>
          <p:cNvPr id="516113" name="Oval 17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114" name="Oval 18"/>
          <p:cNvSpPr>
            <a:spLocks noChangeArrowheads="1"/>
          </p:cNvSpPr>
          <p:nvPr/>
        </p:nvSpPr>
        <p:spPr bwMode="auto">
          <a:xfrm>
            <a:off x="4419600" y="4038600"/>
            <a:ext cx="18288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6115" name="Oval 19"/>
          <p:cNvSpPr>
            <a:spLocks noChangeArrowheads="1"/>
          </p:cNvSpPr>
          <p:nvPr/>
        </p:nvSpPr>
        <p:spPr bwMode="auto">
          <a:xfrm>
            <a:off x="6629400" y="4038600"/>
            <a:ext cx="1600200" cy="914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188E4-B40B-4727-A248-B085530107A5}" type="slidenum">
              <a:rPr lang="en-US" altLang="en-US"/>
              <a:pPr/>
              <a:t>99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518146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016673"/>
              </p:ext>
            </p:extLst>
          </p:nvPr>
        </p:nvGraphicFramePr>
        <p:xfrm>
          <a:off x="3200400" y="1477963"/>
          <a:ext cx="56388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54" name="Equation" r:id="rId3" imgW="3073320" imgH="431640" progId="Equation.DSMT4">
                  <p:embed/>
                </p:oleObj>
              </mc:Choice>
              <mc:Fallback>
                <p:oleObj name="Equation" r:id="rId3" imgW="307332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477963"/>
                        <a:ext cx="5638800" cy="7921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47" name="Line 3"/>
          <p:cNvSpPr>
            <a:spLocks noChangeShapeType="1"/>
          </p:cNvSpPr>
          <p:nvPr/>
        </p:nvSpPr>
        <p:spPr bwMode="auto">
          <a:xfrm>
            <a:off x="1447800" y="26670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48" name="Line 4"/>
          <p:cNvSpPr>
            <a:spLocks noChangeShapeType="1"/>
          </p:cNvSpPr>
          <p:nvPr/>
        </p:nvSpPr>
        <p:spPr bwMode="auto">
          <a:xfrm>
            <a:off x="381000" y="3733800"/>
            <a:ext cx="2362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49" name="Line 5"/>
          <p:cNvSpPr>
            <a:spLocks noChangeShapeType="1"/>
          </p:cNvSpPr>
          <p:nvPr/>
        </p:nvSpPr>
        <p:spPr bwMode="auto">
          <a:xfrm>
            <a:off x="914400" y="2667000"/>
            <a:ext cx="533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0" name="Line 6"/>
          <p:cNvSpPr>
            <a:spLocks noChangeShapeType="1"/>
          </p:cNvSpPr>
          <p:nvPr/>
        </p:nvSpPr>
        <p:spPr bwMode="auto">
          <a:xfrm>
            <a:off x="1447800" y="3200400"/>
            <a:ext cx="533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1" name="Line 7"/>
          <p:cNvSpPr>
            <a:spLocks noChangeShapeType="1"/>
          </p:cNvSpPr>
          <p:nvPr/>
        </p:nvSpPr>
        <p:spPr bwMode="auto">
          <a:xfrm>
            <a:off x="1981200" y="32004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2" name="Line 8"/>
          <p:cNvSpPr>
            <a:spLocks noChangeShapeType="1"/>
          </p:cNvSpPr>
          <p:nvPr/>
        </p:nvSpPr>
        <p:spPr bwMode="auto">
          <a:xfrm flipV="1">
            <a:off x="381000" y="1981200"/>
            <a:ext cx="0" cy="175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3" name="Line 9"/>
          <p:cNvSpPr>
            <a:spLocks noChangeShapeType="1"/>
          </p:cNvSpPr>
          <p:nvPr/>
        </p:nvSpPr>
        <p:spPr bwMode="auto">
          <a:xfrm flipV="1">
            <a:off x="914400" y="1981200"/>
            <a:ext cx="0" cy="175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4" name="Line 10"/>
          <p:cNvSpPr>
            <a:spLocks noChangeShapeType="1"/>
          </p:cNvSpPr>
          <p:nvPr/>
        </p:nvSpPr>
        <p:spPr bwMode="auto">
          <a:xfrm>
            <a:off x="1981200" y="3733800"/>
            <a:ext cx="533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5" name="Line 11"/>
          <p:cNvSpPr>
            <a:spLocks noChangeShapeType="1"/>
          </p:cNvSpPr>
          <p:nvPr/>
        </p:nvSpPr>
        <p:spPr bwMode="auto">
          <a:xfrm flipV="1">
            <a:off x="2286000" y="1981200"/>
            <a:ext cx="0" cy="1752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6" name="Line 12"/>
          <p:cNvSpPr>
            <a:spLocks noChangeShapeType="1"/>
          </p:cNvSpPr>
          <p:nvPr/>
        </p:nvSpPr>
        <p:spPr bwMode="auto">
          <a:xfrm flipH="1">
            <a:off x="2286000" y="19812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7" name="Line 13"/>
          <p:cNvSpPr>
            <a:spLocks noChangeShapeType="1"/>
          </p:cNvSpPr>
          <p:nvPr/>
        </p:nvSpPr>
        <p:spPr bwMode="auto">
          <a:xfrm>
            <a:off x="2514600" y="1981200"/>
            <a:ext cx="0" cy="685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8" name="Line 14"/>
          <p:cNvSpPr>
            <a:spLocks noChangeShapeType="1"/>
          </p:cNvSpPr>
          <p:nvPr/>
        </p:nvSpPr>
        <p:spPr bwMode="auto">
          <a:xfrm>
            <a:off x="2514600" y="2667000"/>
            <a:ext cx="533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59" name="Line 15"/>
          <p:cNvSpPr>
            <a:spLocks noChangeShapeType="1"/>
          </p:cNvSpPr>
          <p:nvPr/>
        </p:nvSpPr>
        <p:spPr bwMode="auto">
          <a:xfrm>
            <a:off x="2514600" y="2590800"/>
            <a:ext cx="0" cy="27432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0" name="Line 16"/>
          <p:cNvSpPr>
            <a:spLocks noChangeShapeType="1"/>
          </p:cNvSpPr>
          <p:nvPr/>
        </p:nvSpPr>
        <p:spPr bwMode="auto">
          <a:xfrm>
            <a:off x="2286000" y="20574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1" name="Line 17"/>
          <p:cNvSpPr>
            <a:spLocks noChangeShapeType="1"/>
          </p:cNvSpPr>
          <p:nvPr/>
        </p:nvSpPr>
        <p:spPr bwMode="auto">
          <a:xfrm>
            <a:off x="2286000" y="21336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2" name="Line 18"/>
          <p:cNvSpPr>
            <a:spLocks noChangeShapeType="1"/>
          </p:cNvSpPr>
          <p:nvPr/>
        </p:nvSpPr>
        <p:spPr bwMode="auto">
          <a:xfrm>
            <a:off x="2286000" y="22098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3" name="Line 19"/>
          <p:cNvSpPr>
            <a:spLocks noChangeShapeType="1"/>
          </p:cNvSpPr>
          <p:nvPr/>
        </p:nvSpPr>
        <p:spPr bwMode="auto">
          <a:xfrm>
            <a:off x="2286000" y="2286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4" name="Line 20"/>
          <p:cNvSpPr>
            <a:spLocks noChangeShapeType="1"/>
          </p:cNvSpPr>
          <p:nvPr/>
        </p:nvSpPr>
        <p:spPr bwMode="auto">
          <a:xfrm>
            <a:off x="2286000" y="23622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5" name="Line 21"/>
          <p:cNvSpPr>
            <a:spLocks noChangeShapeType="1"/>
          </p:cNvSpPr>
          <p:nvPr/>
        </p:nvSpPr>
        <p:spPr bwMode="auto">
          <a:xfrm>
            <a:off x="2286000" y="3048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6" name="Line 22"/>
          <p:cNvSpPr>
            <a:spLocks noChangeShapeType="1"/>
          </p:cNvSpPr>
          <p:nvPr/>
        </p:nvSpPr>
        <p:spPr bwMode="auto">
          <a:xfrm>
            <a:off x="2286000" y="2667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7" name="Line 23"/>
          <p:cNvSpPr>
            <a:spLocks noChangeShapeType="1"/>
          </p:cNvSpPr>
          <p:nvPr/>
        </p:nvSpPr>
        <p:spPr bwMode="auto">
          <a:xfrm>
            <a:off x="2286000" y="25146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8" name="Line 24"/>
          <p:cNvSpPr>
            <a:spLocks noChangeShapeType="1"/>
          </p:cNvSpPr>
          <p:nvPr/>
        </p:nvSpPr>
        <p:spPr bwMode="auto">
          <a:xfrm>
            <a:off x="2286000" y="28194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69" name="Line 25"/>
          <p:cNvSpPr>
            <a:spLocks noChangeShapeType="1"/>
          </p:cNvSpPr>
          <p:nvPr/>
        </p:nvSpPr>
        <p:spPr bwMode="auto">
          <a:xfrm>
            <a:off x="2286000" y="27432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0" name="Line 26"/>
          <p:cNvSpPr>
            <a:spLocks noChangeShapeType="1"/>
          </p:cNvSpPr>
          <p:nvPr/>
        </p:nvSpPr>
        <p:spPr bwMode="auto">
          <a:xfrm>
            <a:off x="2286000" y="32766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1" name="Line 27"/>
          <p:cNvSpPr>
            <a:spLocks noChangeShapeType="1"/>
          </p:cNvSpPr>
          <p:nvPr/>
        </p:nvSpPr>
        <p:spPr bwMode="auto">
          <a:xfrm>
            <a:off x="2286000" y="29718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2" name="Line 28"/>
          <p:cNvSpPr>
            <a:spLocks noChangeShapeType="1"/>
          </p:cNvSpPr>
          <p:nvPr/>
        </p:nvSpPr>
        <p:spPr bwMode="auto">
          <a:xfrm>
            <a:off x="2286000" y="31242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3" name="Line 29"/>
          <p:cNvSpPr>
            <a:spLocks noChangeShapeType="1"/>
          </p:cNvSpPr>
          <p:nvPr/>
        </p:nvSpPr>
        <p:spPr bwMode="auto">
          <a:xfrm>
            <a:off x="2286000" y="24384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4" name="Line 30"/>
          <p:cNvSpPr>
            <a:spLocks noChangeShapeType="1"/>
          </p:cNvSpPr>
          <p:nvPr/>
        </p:nvSpPr>
        <p:spPr bwMode="auto">
          <a:xfrm>
            <a:off x="2286000" y="25908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5" name="Line 31"/>
          <p:cNvSpPr>
            <a:spLocks noChangeShapeType="1"/>
          </p:cNvSpPr>
          <p:nvPr/>
        </p:nvSpPr>
        <p:spPr bwMode="auto">
          <a:xfrm>
            <a:off x="2286000" y="28956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6" name="Line 32"/>
          <p:cNvSpPr>
            <a:spLocks noChangeShapeType="1"/>
          </p:cNvSpPr>
          <p:nvPr/>
        </p:nvSpPr>
        <p:spPr bwMode="auto">
          <a:xfrm>
            <a:off x="2895600" y="2667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7" name="Line 33"/>
          <p:cNvSpPr>
            <a:spLocks noChangeShapeType="1"/>
          </p:cNvSpPr>
          <p:nvPr/>
        </p:nvSpPr>
        <p:spPr bwMode="auto">
          <a:xfrm>
            <a:off x="2286000" y="32004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8" name="Line 34"/>
          <p:cNvSpPr>
            <a:spLocks noChangeShapeType="1"/>
          </p:cNvSpPr>
          <p:nvPr/>
        </p:nvSpPr>
        <p:spPr bwMode="auto">
          <a:xfrm>
            <a:off x="2286000" y="35814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79" name="Line 35"/>
          <p:cNvSpPr>
            <a:spLocks noChangeShapeType="1"/>
          </p:cNvSpPr>
          <p:nvPr/>
        </p:nvSpPr>
        <p:spPr bwMode="auto">
          <a:xfrm>
            <a:off x="2286000" y="35052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0" name="Line 36"/>
          <p:cNvSpPr>
            <a:spLocks noChangeShapeType="1"/>
          </p:cNvSpPr>
          <p:nvPr/>
        </p:nvSpPr>
        <p:spPr bwMode="auto">
          <a:xfrm>
            <a:off x="2286000" y="3429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1" name="Line 37"/>
          <p:cNvSpPr>
            <a:spLocks noChangeShapeType="1"/>
          </p:cNvSpPr>
          <p:nvPr/>
        </p:nvSpPr>
        <p:spPr bwMode="auto">
          <a:xfrm>
            <a:off x="2895600" y="26670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2" name="Line 38"/>
          <p:cNvSpPr>
            <a:spLocks noChangeShapeType="1"/>
          </p:cNvSpPr>
          <p:nvPr/>
        </p:nvSpPr>
        <p:spPr bwMode="auto">
          <a:xfrm>
            <a:off x="2286000" y="33528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3" name="Line 39"/>
          <p:cNvSpPr>
            <a:spLocks noChangeShapeType="1"/>
          </p:cNvSpPr>
          <p:nvPr/>
        </p:nvSpPr>
        <p:spPr bwMode="auto">
          <a:xfrm>
            <a:off x="2286000" y="37338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4" name="Line 40"/>
          <p:cNvSpPr>
            <a:spLocks noChangeShapeType="1"/>
          </p:cNvSpPr>
          <p:nvPr/>
        </p:nvSpPr>
        <p:spPr bwMode="auto">
          <a:xfrm>
            <a:off x="2286000" y="3657600"/>
            <a:ext cx="228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5" name="Line 41"/>
          <p:cNvSpPr>
            <a:spLocks noChangeShapeType="1"/>
          </p:cNvSpPr>
          <p:nvPr/>
        </p:nvSpPr>
        <p:spPr bwMode="auto">
          <a:xfrm>
            <a:off x="1447800" y="3200400"/>
            <a:ext cx="0" cy="21336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6" name="Line 42"/>
          <p:cNvSpPr>
            <a:spLocks noChangeShapeType="1"/>
          </p:cNvSpPr>
          <p:nvPr/>
        </p:nvSpPr>
        <p:spPr bwMode="auto">
          <a:xfrm>
            <a:off x="914400" y="3733800"/>
            <a:ext cx="0" cy="12954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7" name="Line 43"/>
          <p:cNvSpPr>
            <a:spLocks noChangeShapeType="1"/>
          </p:cNvSpPr>
          <p:nvPr/>
        </p:nvSpPr>
        <p:spPr bwMode="auto">
          <a:xfrm>
            <a:off x="381000" y="480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8" name="Line 44"/>
          <p:cNvSpPr>
            <a:spLocks noChangeShapeType="1"/>
          </p:cNvSpPr>
          <p:nvPr/>
        </p:nvSpPr>
        <p:spPr bwMode="auto">
          <a:xfrm>
            <a:off x="381000" y="6324600"/>
            <a:ext cx="2362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89" name="Line 45"/>
          <p:cNvSpPr>
            <a:spLocks noChangeShapeType="1"/>
          </p:cNvSpPr>
          <p:nvPr/>
        </p:nvSpPr>
        <p:spPr bwMode="auto">
          <a:xfrm>
            <a:off x="914400" y="5791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0" name="Line 46"/>
          <p:cNvSpPr>
            <a:spLocks noChangeShapeType="1"/>
          </p:cNvSpPr>
          <p:nvPr/>
        </p:nvSpPr>
        <p:spPr bwMode="auto">
          <a:xfrm>
            <a:off x="914400" y="5791200"/>
            <a:ext cx="5334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1" name="Line 47"/>
          <p:cNvSpPr>
            <a:spLocks noChangeShapeType="1"/>
          </p:cNvSpPr>
          <p:nvPr/>
        </p:nvSpPr>
        <p:spPr bwMode="auto">
          <a:xfrm>
            <a:off x="1981200" y="5791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2" name="Line 48"/>
          <p:cNvSpPr>
            <a:spLocks noChangeShapeType="1"/>
          </p:cNvSpPr>
          <p:nvPr/>
        </p:nvSpPr>
        <p:spPr bwMode="auto">
          <a:xfrm>
            <a:off x="1447800" y="5791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3" name="Line 49"/>
          <p:cNvSpPr>
            <a:spLocks noChangeShapeType="1"/>
          </p:cNvSpPr>
          <p:nvPr/>
        </p:nvSpPr>
        <p:spPr bwMode="auto">
          <a:xfrm>
            <a:off x="1981200" y="5791200"/>
            <a:ext cx="5334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4" name="Line 50"/>
          <p:cNvSpPr>
            <a:spLocks noChangeShapeType="1"/>
          </p:cNvSpPr>
          <p:nvPr/>
        </p:nvSpPr>
        <p:spPr bwMode="auto">
          <a:xfrm>
            <a:off x="1447800" y="5791200"/>
            <a:ext cx="53340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5" name="Line 51"/>
          <p:cNvSpPr>
            <a:spLocks noChangeShapeType="1"/>
          </p:cNvSpPr>
          <p:nvPr/>
        </p:nvSpPr>
        <p:spPr bwMode="auto">
          <a:xfrm>
            <a:off x="2514600" y="57912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196" name="Text Box 52"/>
          <p:cNvSpPr txBox="1">
            <a:spLocks noChangeArrowheads="1"/>
          </p:cNvSpPr>
          <p:nvPr/>
        </p:nvSpPr>
        <p:spPr bwMode="auto">
          <a:xfrm>
            <a:off x="5029200" y="3733800"/>
            <a:ext cx="3810000" cy="21383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 u="sng" dirty="0">
                <a:solidFill>
                  <a:srgbClr val="000000"/>
                </a:solidFill>
                <a:latin typeface="Arial" charset="0"/>
              </a:rPr>
              <a:t>Note:</a:t>
            </a:r>
            <a:r>
              <a:rPr lang="en-US" altLang="en-US" sz="2400" dirty="0">
                <a:solidFill>
                  <a:srgbClr val="000000"/>
                </a:solidFill>
                <a:latin typeface="Arial" charset="0"/>
              </a:rPr>
              <a:t> K must be </a:t>
            </a:r>
            <a:r>
              <a:rPr lang="en-US" altLang="en-US" sz="2400" u="sng" dirty="0">
                <a:solidFill>
                  <a:srgbClr val="000000"/>
                </a:solidFill>
                <a:latin typeface="Arial" charset="0"/>
              </a:rPr>
              <a:t>integer</a:t>
            </a:r>
            <a:r>
              <a:rPr lang="en-US" altLang="en-US" sz="2400" dirty="0">
                <a:solidFill>
                  <a:srgbClr val="000000"/>
                </a:solidFill>
                <a:latin typeface="Arial" charset="0"/>
              </a:rPr>
              <a:t>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u="sng" dirty="0">
                <a:solidFill>
                  <a:srgbClr val="000000"/>
                </a:solidFill>
                <a:latin typeface="Arial" charset="0"/>
              </a:rPr>
              <a:t>otherwise</a:t>
            </a:r>
            <a:r>
              <a:rPr lang="en-US" altLang="en-US" sz="2400" dirty="0">
                <a:solidFill>
                  <a:srgbClr val="000000"/>
                </a:solidFill>
                <a:latin typeface="Arial" charset="0"/>
              </a:rPr>
              <a:t>; residual inventory results having no purpose at predecessor level.</a:t>
            </a:r>
            <a:endParaRPr lang="en-US" altLang="en-US" sz="1800" u="sng" baseline="-25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8197" name="AutoShape 53"/>
          <p:cNvSpPr>
            <a:spLocks/>
          </p:cNvSpPr>
          <p:nvPr/>
        </p:nvSpPr>
        <p:spPr bwMode="auto">
          <a:xfrm>
            <a:off x="2863720" y="4114800"/>
            <a:ext cx="1371600" cy="1066800"/>
          </a:xfrm>
          <a:prstGeom prst="borderCallout1">
            <a:avLst>
              <a:gd name="adj1" fmla="val -4298"/>
              <a:gd name="adj2" fmla="val 49546"/>
              <a:gd name="adj3" fmla="val -88483"/>
              <a:gd name="adj4" fmla="val -11678"/>
            </a:avLst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r>
              <a:rPr lang="en-US" altLang="en-US" sz="2200">
                <a:solidFill>
                  <a:srgbClr val="000000"/>
                </a:solidFill>
                <a:latin typeface="Arial" charset="0"/>
              </a:rPr>
              <a:t>Wasted inventory cost</a:t>
            </a:r>
          </a:p>
        </p:txBody>
      </p:sp>
      <p:cxnSp>
        <p:nvCxnSpPr>
          <p:cNvPr id="518199" name="AutoShape 55"/>
          <p:cNvCxnSpPr>
            <a:cxnSpLocks noChangeShapeType="1"/>
          </p:cNvCxnSpPr>
          <p:nvPr/>
        </p:nvCxnSpPr>
        <p:spPr bwMode="auto">
          <a:xfrm rot="16200000" flipH="1">
            <a:off x="1790700" y="4229100"/>
            <a:ext cx="2514600" cy="1524000"/>
          </a:xfrm>
          <a:prstGeom prst="curvedConnector3">
            <a:avLst>
              <a:gd name="adj1" fmla="val 78847"/>
            </a:avLst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8200" name="Text Box 56"/>
          <p:cNvSpPr txBox="1">
            <a:spLocks noChangeArrowheads="1"/>
          </p:cNvSpPr>
          <p:nvPr/>
        </p:nvSpPr>
        <p:spPr bwMode="auto">
          <a:xfrm>
            <a:off x="3886200" y="6019800"/>
            <a:ext cx="1295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200" u="sng">
                <a:latin typeface="Arial" charset="0"/>
              </a:rPr>
              <a:t>K = 2.5</a:t>
            </a:r>
          </a:p>
        </p:txBody>
      </p:sp>
      <p:sp>
        <p:nvSpPr>
          <p:cNvPr id="518201" name="Line 57"/>
          <p:cNvSpPr>
            <a:spLocks noChangeShapeType="1"/>
          </p:cNvSpPr>
          <p:nvPr/>
        </p:nvSpPr>
        <p:spPr bwMode="auto">
          <a:xfrm>
            <a:off x="1981200" y="3810000"/>
            <a:ext cx="0" cy="19812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202" name="Line 58"/>
          <p:cNvSpPr>
            <a:spLocks noChangeShapeType="1"/>
          </p:cNvSpPr>
          <p:nvPr/>
        </p:nvSpPr>
        <p:spPr bwMode="auto">
          <a:xfrm>
            <a:off x="1447800" y="5334000"/>
            <a:ext cx="0" cy="3810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203" name="Line 59"/>
          <p:cNvSpPr>
            <a:spLocks noChangeShapeType="1"/>
          </p:cNvSpPr>
          <p:nvPr/>
        </p:nvSpPr>
        <p:spPr bwMode="auto">
          <a:xfrm>
            <a:off x="914400" y="4953000"/>
            <a:ext cx="0" cy="762000"/>
          </a:xfrm>
          <a:prstGeom prst="line">
            <a:avLst/>
          </a:prstGeom>
          <a:noFill/>
          <a:ln w="2857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204" name="Rectangle 60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066088" cy="762000"/>
          </a:xfrm>
          <a:noFill/>
          <a:ln/>
        </p:spPr>
        <p:txBody>
          <a:bodyPr/>
          <a:lstStyle/>
          <a:p>
            <a:r>
              <a:rPr lang="en-US" altLang="en-US"/>
              <a:t>Multiechelon lot sizing</a:t>
            </a:r>
          </a:p>
        </p:txBody>
      </p:sp>
      <p:sp>
        <p:nvSpPr>
          <p:cNvPr id="2" name="Right Arrow 1"/>
          <p:cNvSpPr/>
          <p:nvPr/>
        </p:nvSpPr>
        <p:spPr bwMode="auto">
          <a:xfrm rot="13572130">
            <a:off x="2409758" y="3456441"/>
            <a:ext cx="1366930" cy="29798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debars">
  <a:themeElements>
    <a:clrScheme name="">
      <a:dk1>
        <a:srgbClr val="000000"/>
      </a:dk1>
      <a:lt1>
        <a:srgbClr val="FFFFFF"/>
      </a:lt1>
      <a:dk2>
        <a:srgbClr val="3333CC"/>
      </a:dk2>
      <a:lt2>
        <a:srgbClr val="7999FF"/>
      </a:lt2>
      <a:accent1>
        <a:srgbClr val="F57B49"/>
      </a:accent1>
      <a:accent2>
        <a:srgbClr val="FF00FF"/>
      </a:accent2>
      <a:accent3>
        <a:srgbClr val="FFFFFF"/>
      </a:accent3>
      <a:accent4>
        <a:srgbClr val="000000"/>
      </a:accent4>
      <a:accent5>
        <a:srgbClr val="F9BFB1"/>
      </a:accent5>
      <a:accent6>
        <a:srgbClr val="E700E7"/>
      </a:accent6>
      <a:hlink>
        <a:srgbClr val="FF0000"/>
      </a:hlink>
      <a:folHlink>
        <a:srgbClr val="919191"/>
      </a:folHlink>
    </a:clrScheme>
    <a:fontScheme name="sidebars">
      <a:majorFont>
        <a:latin typeface="Calibri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ideba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c:\msoffice\powerpnt\template\sldshow\sidebars.ppt</Template>
  <TotalTime>12731244</TotalTime>
  <Pages>33</Pages>
  <Words>5752</Words>
  <Application>Microsoft Office PowerPoint</Application>
  <PresentationFormat>On-screen Show (4:3)</PresentationFormat>
  <Paragraphs>1412</Paragraphs>
  <Slides>128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128</vt:i4>
      </vt:variant>
    </vt:vector>
  </HeadingPairs>
  <TitlesOfParts>
    <vt:vector size="145" baseType="lpstr">
      <vt:lpstr>ＭＳ Ｐゴシック</vt:lpstr>
      <vt:lpstr>Arial</vt:lpstr>
      <vt:lpstr>Calibri</vt:lpstr>
      <vt:lpstr>Gill Sans</vt:lpstr>
      <vt:lpstr>Helvetica</vt:lpstr>
      <vt:lpstr>Monotype Sorts</vt:lpstr>
      <vt:lpstr>Symbol</vt:lpstr>
      <vt:lpstr>Tahoma</vt:lpstr>
      <vt:lpstr>Times New Roman</vt:lpstr>
      <vt:lpstr>Trebuchet MS</vt:lpstr>
      <vt:lpstr>Wingdings</vt:lpstr>
      <vt:lpstr>sidebars</vt:lpstr>
      <vt:lpstr>Picture</vt:lpstr>
      <vt:lpstr>Equation</vt:lpstr>
      <vt:lpstr>Document</vt:lpstr>
      <vt:lpstr>MathType 6.0 Equation</vt:lpstr>
      <vt:lpstr>Clip</vt:lpstr>
      <vt:lpstr>Chapter 11  Managing Economies of Scale in the Supply Chain: Cycle Inventory </vt:lpstr>
      <vt:lpstr>Role of Inventory in the Supply Chain</vt:lpstr>
      <vt:lpstr>Role of Cycle Inventory in a Supply Chain</vt:lpstr>
      <vt:lpstr>Graphical Representation</vt:lpstr>
      <vt:lpstr>Role of Cycle Inventory in a Supply Chain</vt:lpstr>
      <vt:lpstr>Role of Cycle Inventory in a Supply Chain</vt:lpstr>
      <vt:lpstr>Role of Cycle Inventory in a Supply Chain</vt:lpstr>
      <vt:lpstr>Relevant Costs</vt:lpstr>
      <vt:lpstr>Estimating Cycle Inventory Related Costs in Practice</vt:lpstr>
      <vt:lpstr>Estimating Cycle Inventory Related Costs in Practice</vt:lpstr>
      <vt:lpstr>Economies of Scale to Exploit Fixed Costs</vt:lpstr>
      <vt:lpstr>Cost Relationships</vt:lpstr>
      <vt:lpstr>Fixed Costs: Optimal Lot Size and Reorder Interval (EOQ) </vt:lpstr>
      <vt:lpstr>Example</vt:lpstr>
      <vt:lpstr>Example (continued)</vt:lpstr>
      <vt:lpstr>Example</vt:lpstr>
      <vt:lpstr>Sensitivity to Q</vt:lpstr>
      <vt:lpstr>EOQ Model</vt:lpstr>
      <vt:lpstr>Production Lot Sizing</vt:lpstr>
      <vt:lpstr>Aggregating Multiple Products in a Single Order</vt:lpstr>
      <vt:lpstr>Example: Aggregating Multiple Products in a Single Order</vt:lpstr>
      <vt:lpstr>Lot Sizing with Multiple Products or Customers</vt:lpstr>
      <vt:lpstr>Lot Sizing with Multiple Products</vt:lpstr>
      <vt:lpstr>Multiple Products Ordered and Delivered Independently</vt:lpstr>
      <vt:lpstr>Lots Ordered and Delivered Jointly</vt:lpstr>
      <vt:lpstr>Products Ordered and Delivered Jointly</vt:lpstr>
      <vt:lpstr>Approach 3: Not Every Product in Every Order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Lots Ordered and Delivered Jointly for a Selected Subset</vt:lpstr>
      <vt:lpstr>Returning to Computer Products Example…</vt:lpstr>
      <vt:lpstr>Ordered and Delivered Jointly – Frequency Varies by Order</vt:lpstr>
      <vt:lpstr>Ordered and Delivered Jointly – Frequency Varies by Order</vt:lpstr>
      <vt:lpstr>Ordered and Delivered Jointly – Frequency Varies by Order</vt:lpstr>
      <vt:lpstr>Lessons from Aggregation</vt:lpstr>
      <vt:lpstr>Aggregation with Capacity Constraint</vt:lpstr>
      <vt:lpstr>Aggregation with Capacity Constraint</vt:lpstr>
      <vt:lpstr>Aggregation with Capacity Constraint</vt:lpstr>
      <vt:lpstr>Economies of Scale to Exploit Quantity Discounts</vt:lpstr>
      <vt:lpstr>Why Quantity Discounts?</vt:lpstr>
      <vt:lpstr>All-Unit Quantity Discounts</vt:lpstr>
      <vt:lpstr>Total Material Cost</vt:lpstr>
      <vt:lpstr>Total Cost</vt:lpstr>
      <vt:lpstr>“Modified” All-Unit Discounts</vt:lpstr>
      <vt:lpstr>All-Unit Quantity Discounts</vt:lpstr>
      <vt:lpstr>All-Unit Quantity Discounts</vt:lpstr>
      <vt:lpstr>All-Unit Quantity Discounts</vt:lpstr>
      <vt:lpstr>All-Unit Quantity Discount: Example</vt:lpstr>
      <vt:lpstr>All-Unit Quantity Discount: Example</vt:lpstr>
      <vt:lpstr>All-Unit Quantity Discounts</vt:lpstr>
      <vt:lpstr>Marginal Unit Quantity Discounts</vt:lpstr>
      <vt:lpstr>Total Material Cost</vt:lpstr>
      <vt:lpstr>Marginal Unit Quantity Discounts</vt:lpstr>
      <vt:lpstr>Total Annual Cost…</vt:lpstr>
      <vt:lpstr>Marginal Unit Quantity Discounts</vt:lpstr>
      <vt:lpstr>Marginal Unit Quantity Discounts</vt:lpstr>
      <vt:lpstr>Marginal Unit Quantity Discount Example</vt:lpstr>
      <vt:lpstr>Marginal Unit Quantity Discount Example</vt:lpstr>
      <vt:lpstr>Marginal Unit Quantity Discount Example</vt:lpstr>
      <vt:lpstr>Two “Players”: Manufacturer &amp; Retailer</vt:lpstr>
      <vt:lpstr>Coordination for Commodity Products</vt:lpstr>
      <vt:lpstr>Coordination for Commodity Products</vt:lpstr>
      <vt:lpstr>Coordination for Commodity Products</vt:lpstr>
      <vt:lpstr>Designing a Suitable Lot Size-Based Quantity Discount</vt:lpstr>
      <vt:lpstr>Coordination for Commodity Products</vt:lpstr>
      <vt:lpstr>Quantity Discounts When Manufacturer Firm Has Market Power</vt:lpstr>
      <vt:lpstr>Quantity Discounts When Manufacturer Firm Has Market Power</vt:lpstr>
      <vt:lpstr>Quantity Discounts When Manufacturer Firm Has Market Power</vt:lpstr>
      <vt:lpstr>Quantity Discounts When Manufacturer Firm Has Market Power</vt:lpstr>
      <vt:lpstr>Two-Part Tariff</vt:lpstr>
      <vt:lpstr>Two-Part Tariffs and Volume Discounts</vt:lpstr>
      <vt:lpstr>Two-Part Tariffs and Volume Discounts</vt:lpstr>
      <vt:lpstr>Lessons from Discounting Schemes</vt:lpstr>
      <vt:lpstr>Lessons from Discounting Schemes</vt:lpstr>
      <vt:lpstr>Short-Term Discounting:  Trade Promotions</vt:lpstr>
      <vt:lpstr>Short Term Discounting</vt:lpstr>
      <vt:lpstr>PowerPoint Presentation</vt:lpstr>
      <vt:lpstr>Short Term Discounting</vt:lpstr>
      <vt:lpstr>Short Term Discounting</vt:lpstr>
      <vt:lpstr>Short Term Discounts: Forward Buying</vt:lpstr>
      <vt:lpstr>Short-Term Discounting:  Trade Promotions</vt:lpstr>
      <vt:lpstr>Weekly Shipments</vt:lpstr>
      <vt:lpstr>How Much of a Discount Should the Retailer Pass Through?</vt:lpstr>
      <vt:lpstr>Trade Promotions</vt:lpstr>
      <vt:lpstr>Levers to Reduce Lot Sizes Without Hurting Costs</vt:lpstr>
      <vt:lpstr>Multi-Echelon Inventory Systems</vt:lpstr>
      <vt:lpstr>Multi-Echelon Inventory Systems</vt:lpstr>
      <vt:lpstr>Managing Multi-Echelon Cycle Inventory</vt:lpstr>
      <vt:lpstr>Managing Multiechelon Cycle Inventory</vt:lpstr>
      <vt:lpstr>PowerPoint Presentation</vt:lpstr>
      <vt:lpstr>K echelon stock</vt:lpstr>
      <vt:lpstr>Multiechelon lot sizing</vt:lpstr>
      <vt:lpstr>Multiechelon lot sizing</vt:lpstr>
      <vt:lpstr>PowerPoint Presentation</vt:lpstr>
      <vt:lpstr>Multiechelon lot sizing</vt:lpstr>
      <vt:lpstr>Multiechelon lot sizing</vt:lpstr>
      <vt:lpstr>Multiechelon lot sizing</vt:lpstr>
      <vt:lpstr>Multiechelon lot sizing</vt:lpstr>
      <vt:lpstr>Multiechelon lot sizing</vt:lpstr>
      <vt:lpstr>Multiechelon lot sizing</vt:lpstr>
      <vt:lpstr>Tailored Network: Multi-Echelon Finished Goods Network</vt:lpstr>
      <vt:lpstr>Integer Replenishment Policy</vt:lpstr>
      <vt:lpstr>Integer Replenishment Policy</vt:lpstr>
      <vt:lpstr>Integer Replenishment Policy</vt:lpstr>
      <vt:lpstr>Integer Replenishment Policy</vt:lpstr>
      <vt:lpstr>Integer Replenishment Policy</vt:lpstr>
      <vt:lpstr>PowerPoint Presentation</vt:lpstr>
      <vt:lpstr>Multiechelon lot sizing</vt:lpstr>
      <vt:lpstr>Multiechelon lot sizing</vt:lpstr>
      <vt:lpstr>PowerPoint Presentation</vt:lpstr>
      <vt:lpstr>Power-of-2 Distribution System Lot Sizing</vt:lpstr>
      <vt:lpstr>Power-of-2 Distribution System Lot Sizing</vt:lpstr>
      <vt:lpstr>Power-of-2 Distribution System Lot Sizing</vt:lpstr>
      <vt:lpstr>Power-of-2 Distribution System Lot Sizing</vt:lpstr>
      <vt:lpstr>Power-of-2 Distribution System Lot Sizing</vt:lpstr>
      <vt:lpstr>Solution Algorithm</vt:lpstr>
      <vt:lpstr>Power-of-2 Distribution System Lot Sizing</vt:lpstr>
      <vt:lpstr>Power-of-2 Distribution System Lot Sizing</vt:lpstr>
      <vt:lpstr>Power-of-2 Distribution System Lot Sizing</vt:lpstr>
      <vt:lpstr>Power-of-2 Distribution System Lot Sizing</vt:lpstr>
      <vt:lpstr>Power-of-2 Distribution System Lot Sizing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Chopra, 2nd Ed, Chapter 4</dc:title>
  <dc:creator>Gregory Stock</dc:creator>
  <cp:lastModifiedBy>GRW</cp:lastModifiedBy>
  <cp:revision>212</cp:revision>
  <cp:lastPrinted>2000-08-25T19:02:00Z</cp:lastPrinted>
  <dcterms:created xsi:type="dcterms:W3CDTF">1995-06-15T16:14:44Z</dcterms:created>
  <dcterms:modified xsi:type="dcterms:W3CDTF">2016-03-13T18:03:42Z</dcterms:modified>
</cp:coreProperties>
</file>